
<file path=[Content_Types].xml><?xml version="1.0" encoding="utf-8"?>
<Types xmlns="http://schemas.openxmlformats.org/package/2006/content-types">
  <Default Extension="bmp" ContentType="image/bmp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9"/>
  </p:notesMasterIdLst>
  <p:sldIdLst>
    <p:sldId id="258" r:id="rId5"/>
    <p:sldId id="284" r:id="rId6"/>
    <p:sldId id="480" r:id="rId7"/>
    <p:sldId id="507" r:id="rId8"/>
    <p:sldId id="508" r:id="rId9"/>
    <p:sldId id="509" r:id="rId10"/>
    <p:sldId id="511" r:id="rId11"/>
    <p:sldId id="512" r:id="rId12"/>
    <p:sldId id="513" r:id="rId13"/>
    <p:sldId id="510" r:id="rId14"/>
    <p:sldId id="515" r:id="rId15"/>
    <p:sldId id="514" r:id="rId16"/>
    <p:sldId id="516" r:id="rId17"/>
    <p:sldId id="506" r:id="rId18"/>
    <p:sldId id="498" r:id="rId19"/>
    <p:sldId id="499" r:id="rId20"/>
    <p:sldId id="500" r:id="rId21"/>
    <p:sldId id="501" r:id="rId22"/>
    <p:sldId id="502" r:id="rId23"/>
    <p:sldId id="503" r:id="rId24"/>
    <p:sldId id="504" r:id="rId25"/>
    <p:sldId id="505" r:id="rId26"/>
    <p:sldId id="303" r:id="rId27"/>
    <p:sldId id="51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291C"/>
    <a:srgbClr val="0B8261"/>
    <a:srgbClr val="3E2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5360" autoAdjust="0"/>
  </p:normalViewPr>
  <p:slideViewPr>
    <p:cSldViewPr snapToGrid="0" snapToObjects="1">
      <p:cViewPr varScale="1">
        <p:scale>
          <a:sx n="51" d="100"/>
          <a:sy n="51" d="100"/>
        </p:scale>
        <p:origin x="3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en Forbes" userId="f1c04fa5-2f02-4bda-b641-2fca2f23e1da" providerId="ADAL" clId="{F158F493-BCEF-4AEC-9980-8501DC3F4731}"/>
    <pc:docChg chg="undo custSel addSld delSld modSld">
      <pc:chgData name="Stephen Forbes" userId="f1c04fa5-2f02-4bda-b641-2fca2f23e1da" providerId="ADAL" clId="{F158F493-BCEF-4AEC-9980-8501DC3F4731}" dt="2020-11-05T18:57:09.684" v="25" actId="20577"/>
      <pc:docMkLst>
        <pc:docMk/>
      </pc:docMkLst>
      <pc:sldChg chg="modSp mod">
        <pc:chgData name="Stephen Forbes" userId="f1c04fa5-2f02-4bda-b641-2fca2f23e1da" providerId="ADAL" clId="{F158F493-BCEF-4AEC-9980-8501DC3F4731}" dt="2020-11-05T18:57:04.041" v="16" actId="20577"/>
        <pc:sldMkLst>
          <pc:docMk/>
          <pc:sldMk cId="101303342" sldId="256"/>
        </pc:sldMkLst>
        <pc:spChg chg="mod">
          <ac:chgData name="Stephen Forbes" userId="f1c04fa5-2f02-4bda-b641-2fca2f23e1da" providerId="ADAL" clId="{F158F493-BCEF-4AEC-9980-8501DC3F4731}" dt="2020-11-05T18:57:04.041" v="16" actId="20577"/>
          <ac:spMkLst>
            <pc:docMk/>
            <pc:sldMk cId="101303342" sldId="256"/>
            <ac:spMk id="8" creationId="{A05D997B-14DA-5041-8DBC-8A14004F4762}"/>
          </ac:spMkLst>
        </pc:spChg>
      </pc:sldChg>
      <pc:sldChg chg="modSp mod">
        <pc:chgData name="Stephen Forbes" userId="f1c04fa5-2f02-4bda-b641-2fca2f23e1da" providerId="ADAL" clId="{F158F493-BCEF-4AEC-9980-8501DC3F4731}" dt="2020-11-05T18:57:09.684" v="25" actId="20577"/>
        <pc:sldMkLst>
          <pc:docMk/>
          <pc:sldMk cId="3234920996" sldId="258"/>
        </pc:sldMkLst>
        <pc:spChg chg="mod">
          <ac:chgData name="Stephen Forbes" userId="f1c04fa5-2f02-4bda-b641-2fca2f23e1da" providerId="ADAL" clId="{F158F493-BCEF-4AEC-9980-8501DC3F4731}" dt="2020-11-05T18:57:09.684" v="25" actId="20577"/>
          <ac:spMkLst>
            <pc:docMk/>
            <pc:sldMk cId="3234920996" sldId="258"/>
            <ac:spMk id="6" creationId="{00000000-0000-0000-0000-000000000000}"/>
          </ac:spMkLst>
        </pc:spChg>
      </pc:sldChg>
      <pc:sldChg chg="modSp add mod">
        <pc:chgData name="Stephen Forbes" userId="f1c04fa5-2f02-4bda-b641-2fca2f23e1da" providerId="ADAL" clId="{F158F493-BCEF-4AEC-9980-8501DC3F4731}" dt="2020-11-05T18:35:03.660" v="8" actId="403"/>
        <pc:sldMkLst>
          <pc:docMk/>
          <pc:sldMk cId="549214201" sldId="259"/>
        </pc:sldMkLst>
        <pc:spChg chg="mod">
          <ac:chgData name="Stephen Forbes" userId="f1c04fa5-2f02-4bda-b641-2fca2f23e1da" providerId="ADAL" clId="{F158F493-BCEF-4AEC-9980-8501DC3F4731}" dt="2020-11-05T18:35:03.660" v="8" actId="403"/>
          <ac:spMkLst>
            <pc:docMk/>
            <pc:sldMk cId="549214201" sldId="259"/>
            <ac:spMk id="8" creationId="{A05D997B-14DA-5041-8DBC-8A14004F4762}"/>
          </ac:spMkLst>
        </pc:spChg>
      </pc:sldChg>
      <pc:sldChg chg="new del">
        <pc:chgData name="Stephen Forbes" userId="f1c04fa5-2f02-4bda-b641-2fca2f23e1da" providerId="ADAL" clId="{F158F493-BCEF-4AEC-9980-8501DC3F4731}" dt="2020-11-05T18:34:29.508" v="1" actId="47"/>
        <pc:sldMkLst>
          <pc:docMk/>
          <pc:sldMk cId="2264905306" sldId="259"/>
        </pc:sldMkLst>
      </pc:sldChg>
    </pc:docChg>
  </pc:docChgLst>
  <pc:docChgLst>
    <pc:chgData name="Stephen Forbes" userId="f1c04fa5-2f02-4bda-b641-2fca2f23e1da" providerId="ADAL" clId="{DED15F3D-8358-4E8A-86C1-F15CE5E3BCB1}"/>
    <pc:docChg chg="modSld">
      <pc:chgData name="Stephen Forbes" userId="f1c04fa5-2f02-4bda-b641-2fca2f23e1da" providerId="ADAL" clId="{DED15F3D-8358-4E8A-86C1-F15CE5E3BCB1}" dt="2021-08-25T16:51:14.838" v="28" actId="20577"/>
      <pc:docMkLst>
        <pc:docMk/>
      </pc:docMkLst>
      <pc:sldChg chg="modSp mod">
        <pc:chgData name="Stephen Forbes" userId="f1c04fa5-2f02-4bda-b641-2fca2f23e1da" providerId="ADAL" clId="{DED15F3D-8358-4E8A-86C1-F15CE5E3BCB1}" dt="2021-08-25T16:51:14.838" v="28" actId="20577"/>
        <pc:sldMkLst>
          <pc:docMk/>
          <pc:sldMk cId="3234920996" sldId="258"/>
        </pc:sldMkLst>
        <pc:spChg chg="mod">
          <ac:chgData name="Stephen Forbes" userId="f1c04fa5-2f02-4bda-b641-2fca2f23e1da" providerId="ADAL" clId="{DED15F3D-8358-4E8A-86C1-F15CE5E3BCB1}" dt="2021-08-25T16:51:14.838" v="28" actId="20577"/>
          <ac:spMkLst>
            <pc:docMk/>
            <pc:sldMk cId="3234920996" sldId="258"/>
            <ac:spMk id="2" creationId="{00000000-0000-0000-0000-000000000000}"/>
          </ac:spMkLst>
        </pc:spChg>
        <pc:spChg chg="mod">
          <ac:chgData name="Stephen Forbes" userId="f1c04fa5-2f02-4bda-b641-2fca2f23e1da" providerId="ADAL" clId="{DED15F3D-8358-4E8A-86C1-F15CE5E3BCB1}" dt="2021-08-25T16:51:08.173" v="3" actId="20577"/>
          <ac:spMkLst>
            <pc:docMk/>
            <pc:sldMk cId="3234920996" sldId="258"/>
            <ac:spMk id="6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11C60C-07C5-4755-8268-4A2A823D139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CDE996E-A848-47D7-BACC-810DD3A3EFBD}">
      <dgm:prSet custT="1"/>
      <dgm:spPr>
        <a:solidFill>
          <a:srgbClr val="92D050"/>
        </a:solidFill>
      </dgm:spPr>
      <dgm:t>
        <a:bodyPr/>
        <a:lstStyle/>
        <a:p>
          <a:r>
            <a:rPr lang="en-US" sz="2800" dirty="0"/>
            <a:t>Subqueries</a:t>
          </a:r>
        </a:p>
      </dgm:t>
    </dgm:pt>
    <dgm:pt modelId="{88915F55-8EC0-4A48-A28B-E89D1D7980FE}" type="parTrans" cxnId="{3EA34DD5-E3B4-40F0-9BFE-E0B8B423104A}">
      <dgm:prSet/>
      <dgm:spPr/>
      <dgm:t>
        <a:bodyPr/>
        <a:lstStyle/>
        <a:p>
          <a:endParaRPr lang="en-US"/>
        </a:p>
      </dgm:t>
    </dgm:pt>
    <dgm:pt modelId="{DBD47FC1-E5C4-4DF0-9D19-31FE79D9CB75}" type="sibTrans" cxnId="{3EA34DD5-E3B4-40F0-9BFE-E0B8B423104A}">
      <dgm:prSet/>
      <dgm:spPr/>
      <dgm:t>
        <a:bodyPr/>
        <a:lstStyle/>
        <a:p>
          <a:endParaRPr lang="en-US"/>
        </a:p>
      </dgm:t>
    </dgm:pt>
    <dgm:pt modelId="{1E724ED2-6DFA-4241-81F2-E1DF27C045B2}">
      <dgm:prSet custT="1"/>
      <dgm:spPr>
        <a:solidFill>
          <a:srgbClr val="00B050"/>
        </a:solidFill>
      </dgm:spPr>
      <dgm:t>
        <a:bodyPr/>
        <a:lstStyle/>
        <a:p>
          <a:r>
            <a:rPr lang="en-US" sz="2800" dirty="0"/>
            <a:t>Project Milestone 2 due tonight @ 11:59pm</a:t>
          </a:r>
        </a:p>
      </dgm:t>
    </dgm:pt>
    <dgm:pt modelId="{ADA0DD3B-9677-4508-BB9A-A02455DF9D28}" type="parTrans" cxnId="{D2F60A06-EC80-462D-AC82-59B1B4B029B5}">
      <dgm:prSet/>
      <dgm:spPr/>
      <dgm:t>
        <a:bodyPr/>
        <a:lstStyle/>
        <a:p>
          <a:endParaRPr lang="en-CA"/>
        </a:p>
      </dgm:t>
    </dgm:pt>
    <dgm:pt modelId="{D4E94826-4F0F-49FF-8C0B-CFBFA6164A69}" type="sibTrans" cxnId="{D2F60A06-EC80-462D-AC82-59B1B4B029B5}">
      <dgm:prSet/>
      <dgm:spPr/>
      <dgm:t>
        <a:bodyPr/>
        <a:lstStyle/>
        <a:p>
          <a:endParaRPr lang="en-CA"/>
        </a:p>
      </dgm:t>
    </dgm:pt>
    <dgm:pt modelId="{6E4ACD38-5B9C-4065-B129-FDC37C5BAEAE}" type="pres">
      <dgm:prSet presAssocID="{E911C60C-07C5-4755-8268-4A2A823D1398}" presName="linear" presStyleCnt="0">
        <dgm:presLayoutVars>
          <dgm:animLvl val="lvl"/>
          <dgm:resizeHandles val="exact"/>
        </dgm:presLayoutVars>
      </dgm:prSet>
      <dgm:spPr/>
    </dgm:pt>
    <dgm:pt modelId="{A4C2C884-EC2B-4F03-9DA2-BFBE58C97B92}" type="pres">
      <dgm:prSet presAssocID="{4CDE996E-A848-47D7-BACC-810DD3A3EFBD}" presName="parentText" presStyleLbl="node1" presStyleIdx="0" presStyleCnt="2" custScaleY="51045" custLinFactY="-11828" custLinFactNeighborY="-100000">
        <dgm:presLayoutVars>
          <dgm:chMax val="0"/>
          <dgm:bulletEnabled val="1"/>
        </dgm:presLayoutVars>
      </dgm:prSet>
      <dgm:spPr/>
    </dgm:pt>
    <dgm:pt modelId="{FE805B57-4A8F-44BE-BBEC-2AB1E7FE4BC3}" type="pres">
      <dgm:prSet presAssocID="{DBD47FC1-E5C4-4DF0-9D19-31FE79D9CB75}" presName="spacer" presStyleCnt="0"/>
      <dgm:spPr/>
    </dgm:pt>
    <dgm:pt modelId="{3B82A946-3868-469D-BA73-728DEBF188CD}" type="pres">
      <dgm:prSet presAssocID="{1E724ED2-6DFA-4241-81F2-E1DF27C045B2}" presName="parentText" presStyleLbl="node1" presStyleIdx="1" presStyleCnt="2" custScaleY="66392" custLinFactNeighborY="60158">
        <dgm:presLayoutVars>
          <dgm:chMax val="0"/>
          <dgm:bulletEnabled val="1"/>
        </dgm:presLayoutVars>
      </dgm:prSet>
      <dgm:spPr/>
    </dgm:pt>
  </dgm:ptLst>
  <dgm:cxnLst>
    <dgm:cxn modelId="{D2F60A06-EC80-462D-AC82-59B1B4B029B5}" srcId="{E911C60C-07C5-4755-8268-4A2A823D1398}" destId="{1E724ED2-6DFA-4241-81F2-E1DF27C045B2}" srcOrd="1" destOrd="0" parTransId="{ADA0DD3B-9677-4508-BB9A-A02455DF9D28}" sibTransId="{D4E94826-4F0F-49FF-8C0B-CFBFA6164A69}"/>
    <dgm:cxn modelId="{6193157C-F065-432F-BF45-978EDDA7FAA2}" type="presOf" srcId="{1E724ED2-6DFA-4241-81F2-E1DF27C045B2}" destId="{3B82A946-3868-469D-BA73-728DEBF188CD}" srcOrd="0" destOrd="0" presId="urn:microsoft.com/office/officeart/2005/8/layout/vList2"/>
    <dgm:cxn modelId="{E1CBB7B5-27E6-4A4C-B3F0-B3F38D0C5E74}" type="presOf" srcId="{4CDE996E-A848-47D7-BACC-810DD3A3EFBD}" destId="{A4C2C884-EC2B-4F03-9DA2-BFBE58C97B92}" srcOrd="0" destOrd="0" presId="urn:microsoft.com/office/officeart/2005/8/layout/vList2"/>
    <dgm:cxn modelId="{E67E1DB6-04D8-4448-9053-DDEEC51E4D6E}" type="presOf" srcId="{E911C60C-07C5-4755-8268-4A2A823D1398}" destId="{6E4ACD38-5B9C-4065-B129-FDC37C5BAEAE}" srcOrd="0" destOrd="0" presId="urn:microsoft.com/office/officeart/2005/8/layout/vList2"/>
    <dgm:cxn modelId="{3EA34DD5-E3B4-40F0-9BFE-E0B8B423104A}" srcId="{E911C60C-07C5-4755-8268-4A2A823D1398}" destId="{4CDE996E-A848-47D7-BACC-810DD3A3EFBD}" srcOrd="0" destOrd="0" parTransId="{88915F55-8EC0-4A48-A28B-E89D1D7980FE}" sibTransId="{DBD47FC1-E5C4-4DF0-9D19-31FE79D9CB75}"/>
    <dgm:cxn modelId="{85C04DE9-B7B3-4090-8A54-63FD62AB38D2}" type="presParOf" srcId="{6E4ACD38-5B9C-4065-B129-FDC37C5BAEAE}" destId="{A4C2C884-EC2B-4F03-9DA2-BFBE58C97B92}" srcOrd="0" destOrd="0" presId="urn:microsoft.com/office/officeart/2005/8/layout/vList2"/>
    <dgm:cxn modelId="{99F77D96-A398-4B37-A3D3-9BB7F4A96B0B}" type="presParOf" srcId="{6E4ACD38-5B9C-4065-B129-FDC37C5BAEAE}" destId="{FE805B57-4A8F-44BE-BBEC-2AB1E7FE4BC3}" srcOrd="1" destOrd="0" presId="urn:microsoft.com/office/officeart/2005/8/layout/vList2"/>
    <dgm:cxn modelId="{8D9E95A9-5D3A-4BF3-861D-F2DE9EAE4C27}" type="presParOf" srcId="{6E4ACD38-5B9C-4065-B129-FDC37C5BAEAE}" destId="{3B82A946-3868-469D-BA73-728DEBF188C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911C60C-07C5-4755-8268-4A2A823D139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CDE996E-A848-47D7-BACC-810DD3A3EFBD}">
      <dgm:prSet custT="1"/>
      <dgm:spPr>
        <a:solidFill>
          <a:srgbClr val="92D050"/>
        </a:solidFill>
      </dgm:spPr>
      <dgm:t>
        <a:bodyPr/>
        <a:lstStyle/>
        <a:p>
          <a:r>
            <a:rPr lang="en-US" sz="2800" dirty="0"/>
            <a:t>Subqueries &amp; Views</a:t>
          </a:r>
        </a:p>
      </dgm:t>
    </dgm:pt>
    <dgm:pt modelId="{88915F55-8EC0-4A48-A28B-E89D1D7980FE}" type="parTrans" cxnId="{3EA34DD5-E3B4-40F0-9BFE-E0B8B423104A}">
      <dgm:prSet/>
      <dgm:spPr/>
      <dgm:t>
        <a:bodyPr/>
        <a:lstStyle/>
        <a:p>
          <a:endParaRPr lang="en-US"/>
        </a:p>
      </dgm:t>
    </dgm:pt>
    <dgm:pt modelId="{DBD47FC1-E5C4-4DF0-9D19-31FE79D9CB75}" type="sibTrans" cxnId="{3EA34DD5-E3B4-40F0-9BFE-E0B8B423104A}">
      <dgm:prSet/>
      <dgm:spPr/>
      <dgm:t>
        <a:bodyPr/>
        <a:lstStyle/>
        <a:p>
          <a:endParaRPr lang="en-US"/>
        </a:p>
      </dgm:t>
    </dgm:pt>
    <dgm:pt modelId="{1E724ED2-6DFA-4241-81F2-E1DF27C045B2}">
      <dgm:prSet custT="1"/>
      <dgm:spPr>
        <a:solidFill>
          <a:srgbClr val="00B050"/>
        </a:solidFill>
      </dgm:spPr>
      <dgm:t>
        <a:bodyPr/>
        <a:lstStyle/>
        <a:p>
          <a:r>
            <a:rPr lang="en-US" sz="2800" dirty="0"/>
            <a:t>Project Milestone 2 due tonight @ 11:59pm</a:t>
          </a:r>
        </a:p>
      </dgm:t>
    </dgm:pt>
    <dgm:pt modelId="{ADA0DD3B-9677-4508-BB9A-A02455DF9D28}" type="parTrans" cxnId="{D2F60A06-EC80-462D-AC82-59B1B4B029B5}">
      <dgm:prSet/>
      <dgm:spPr/>
      <dgm:t>
        <a:bodyPr/>
        <a:lstStyle/>
        <a:p>
          <a:endParaRPr lang="en-CA"/>
        </a:p>
      </dgm:t>
    </dgm:pt>
    <dgm:pt modelId="{D4E94826-4F0F-49FF-8C0B-CFBFA6164A69}" type="sibTrans" cxnId="{D2F60A06-EC80-462D-AC82-59B1B4B029B5}">
      <dgm:prSet/>
      <dgm:spPr/>
      <dgm:t>
        <a:bodyPr/>
        <a:lstStyle/>
        <a:p>
          <a:endParaRPr lang="en-CA"/>
        </a:p>
      </dgm:t>
    </dgm:pt>
    <dgm:pt modelId="{6E4ACD38-5B9C-4065-B129-FDC37C5BAEAE}" type="pres">
      <dgm:prSet presAssocID="{E911C60C-07C5-4755-8268-4A2A823D1398}" presName="linear" presStyleCnt="0">
        <dgm:presLayoutVars>
          <dgm:animLvl val="lvl"/>
          <dgm:resizeHandles val="exact"/>
        </dgm:presLayoutVars>
      </dgm:prSet>
      <dgm:spPr/>
    </dgm:pt>
    <dgm:pt modelId="{A4C2C884-EC2B-4F03-9DA2-BFBE58C97B92}" type="pres">
      <dgm:prSet presAssocID="{4CDE996E-A848-47D7-BACC-810DD3A3EFBD}" presName="parentText" presStyleLbl="node1" presStyleIdx="0" presStyleCnt="2" custScaleY="51045" custLinFactY="-11828" custLinFactNeighborY="-100000">
        <dgm:presLayoutVars>
          <dgm:chMax val="0"/>
          <dgm:bulletEnabled val="1"/>
        </dgm:presLayoutVars>
      </dgm:prSet>
      <dgm:spPr/>
    </dgm:pt>
    <dgm:pt modelId="{FE805B57-4A8F-44BE-BBEC-2AB1E7FE4BC3}" type="pres">
      <dgm:prSet presAssocID="{DBD47FC1-E5C4-4DF0-9D19-31FE79D9CB75}" presName="spacer" presStyleCnt="0"/>
      <dgm:spPr/>
    </dgm:pt>
    <dgm:pt modelId="{3B82A946-3868-469D-BA73-728DEBF188CD}" type="pres">
      <dgm:prSet presAssocID="{1E724ED2-6DFA-4241-81F2-E1DF27C045B2}" presName="parentText" presStyleLbl="node1" presStyleIdx="1" presStyleCnt="2" custScaleY="66392" custLinFactNeighborY="60158">
        <dgm:presLayoutVars>
          <dgm:chMax val="0"/>
          <dgm:bulletEnabled val="1"/>
        </dgm:presLayoutVars>
      </dgm:prSet>
      <dgm:spPr/>
    </dgm:pt>
  </dgm:ptLst>
  <dgm:cxnLst>
    <dgm:cxn modelId="{D2F60A06-EC80-462D-AC82-59B1B4B029B5}" srcId="{E911C60C-07C5-4755-8268-4A2A823D1398}" destId="{1E724ED2-6DFA-4241-81F2-E1DF27C045B2}" srcOrd="1" destOrd="0" parTransId="{ADA0DD3B-9677-4508-BB9A-A02455DF9D28}" sibTransId="{D4E94826-4F0F-49FF-8C0B-CFBFA6164A69}"/>
    <dgm:cxn modelId="{6193157C-F065-432F-BF45-978EDDA7FAA2}" type="presOf" srcId="{1E724ED2-6DFA-4241-81F2-E1DF27C045B2}" destId="{3B82A946-3868-469D-BA73-728DEBF188CD}" srcOrd="0" destOrd="0" presId="urn:microsoft.com/office/officeart/2005/8/layout/vList2"/>
    <dgm:cxn modelId="{E1CBB7B5-27E6-4A4C-B3F0-B3F38D0C5E74}" type="presOf" srcId="{4CDE996E-A848-47D7-BACC-810DD3A3EFBD}" destId="{A4C2C884-EC2B-4F03-9DA2-BFBE58C97B92}" srcOrd="0" destOrd="0" presId="urn:microsoft.com/office/officeart/2005/8/layout/vList2"/>
    <dgm:cxn modelId="{E67E1DB6-04D8-4448-9053-DDEEC51E4D6E}" type="presOf" srcId="{E911C60C-07C5-4755-8268-4A2A823D1398}" destId="{6E4ACD38-5B9C-4065-B129-FDC37C5BAEAE}" srcOrd="0" destOrd="0" presId="urn:microsoft.com/office/officeart/2005/8/layout/vList2"/>
    <dgm:cxn modelId="{3EA34DD5-E3B4-40F0-9BFE-E0B8B423104A}" srcId="{E911C60C-07C5-4755-8268-4A2A823D1398}" destId="{4CDE996E-A848-47D7-BACC-810DD3A3EFBD}" srcOrd="0" destOrd="0" parTransId="{88915F55-8EC0-4A48-A28B-E89D1D7980FE}" sibTransId="{DBD47FC1-E5C4-4DF0-9D19-31FE79D9CB75}"/>
    <dgm:cxn modelId="{85C04DE9-B7B3-4090-8A54-63FD62AB38D2}" type="presParOf" srcId="{6E4ACD38-5B9C-4065-B129-FDC37C5BAEAE}" destId="{A4C2C884-EC2B-4F03-9DA2-BFBE58C97B92}" srcOrd="0" destOrd="0" presId="urn:microsoft.com/office/officeart/2005/8/layout/vList2"/>
    <dgm:cxn modelId="{99F77D96-A398-4B37-A3D3-9BB7F4A96B0B}" type="presParOf" srcId="{6E4ACD38-5B9C-4065-B129-FDC37C5BAEAE}" destId="{FE805B57-4A8F-44BE-BBEC-2AB1E7FE4BC3}" srcOrd="1" destOrd="0" presId="urn:microsoft.com/office/officeart/2005/8/layout/vList2"/>
    <dgm:cxn modelId="{8D9E95A9-5D3A-4BF3-861D-F2DE9EAE4C27}" type="presParOf" srcId="{6E4ACD38-5B9C-4065-B129-FDC37C5BAEAE}" destId="{3B82A946-3868-469D-BA73-728DEBF188C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C2C884-EC2B-4F03-9DA2-BFBE58C97B92}">
      <dsp:nvSpPr>
        <dsp:cNvPr id="0" name=""/>
        <dsp:cNvSpPr/>
      </dsp:nvSpPr>
      <dsp:spPr>
        <a:xfrm>
          <a:off x="0" y="1672989"/>
          <a:ext cx="6245265" cy="611559"/>
        </a:xfrm>
        <a:prstGeom prst="roundRect">
          <a:avLst/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Subqueries</a:t>
          </a:r>
        </a:p>
      </dsp:txBody>
      <dsp:txXfrm>
        <a:off x="29854" y="1702843"/>
        <a:ext cx="6185557" cy="551851"/>
      </dsp:txXfrm>
    </dsp:sp>
    <dsp:sp modelId="{3B82A946-3868-469D-BA73-728DEBF188CD}">
      <dsp:nvSpPr>
        <dsp:cNvPr id="0" name=""/>
        <dsp:cNvSpPr/>
      </dsp:nvSpPr>
      <dsp:spPr>
        <a:xfrm>
          <a:off x="0" y="2905782"/>
          <a:ext cx="6245265" cy="795429"/>
        </a:xfrm>
        <a:prstGeom prst="round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Project Milestone 2 due tonight @ 11:59pm</a:t>
          </a:r>
        </a:p>
      </dsp:txBody>
      <dsp:txXfrm>
        <a:off x="38830" y="2944612"/>
        <a:ext cx="6167605" cy="717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C2C884-EC2B-4F03-9DA2-BFBE58C97B92}">
      <dsp:nvSpPr>
        <dsp:cNvPr id="0" name=""/>
        <dsp:cNvSpPr/>
      </dsp:nvSpPr>
      <dsp:spPr>
        <a:xfrm>
          <a:off x="0" y="1672989"/>
          <a:ext cx="6245265" cy="611559"/>
        </a:xfrm>
        <a:prstGeom prst="roundRect">
          <a:avLst/>
        </a:prstGeom>
        <a:solidFill>
          <a:srgbClr val="92D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Subqueries &amp; Views</a:t>
          </a:r>
        </a:p>
      </dsp:txBody>
      <dsp:txXfrm>
        <a:off x="29854" y="1702843"/>
        <a:ext cx="6185557" cy="551851"/>
      </dsp:txXfrm>
    </dsp:sp>
    <dsp:sp modelId="{3B82A946-3868-469D-BA73-728DEBF188CD}">
      <dsp:nvSpPr>
        <dsp:cNvPr id="0" name=""/>
        <dsp:cNvSpPr/>
      </dsp:nvSpPr>
      <dsp:spPr>
        <a:xfrm>
          <a:off x="0" y="2905782"/>
          <a:ext cx="6245265" cy="795429"/>
        </a:xfrm>
        <a:prstGeom prst="round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Project Milestone 2 due tonight @ 11:59pm</a:t>
          </a:r>
        </a:p>
      </dsp:txBody>
      <dsp:txXfrm>
        <a:off x="38830" y="2944612"/>
        <a:ext cx="6167605" cy="7177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bmp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145AAF-82E4-459A-878D-A91AC05BE3EB}" type="datetimeFigureOut">
              <a:rPr lang="en-CA" smtClean="0"/>
              <a:t>2024-07-25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D5D3F-3334-47C0-B695-F03CC3BB6F8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4485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65380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28950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81878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76983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06422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9673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65860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56041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56163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838079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1793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45964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77133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5142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95068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65063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96666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0743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9710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11740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682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3617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94862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5D3F-3334-47C0-B695-F03CC3BB6F80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7112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5DEE5-70DD-DE4C-8879-BE9B0D413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9F03C2-C53C-0047-AFDD-1BE4BB886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5C4C1-1112-D744-AD37-A619DF8CE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9E45C-7591-554A-BB5F-E1685C0D0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5637A-1AB8-7044-BAF2-D307D6B4C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912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AF467-9560-5847-8F1F-4FB42DEDC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3D5972-EE05-5749-BF79-65CCB01DE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20A25-EE12-6D49-AF18-2CD69D3FE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17204-295B-0944-92FA-7C31A839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FE49F-0D65-3E4F-954A-26314BA36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371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39E78B-96A3-B043-8F41-6720E50A4E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149621-D6D9-D543-AAF1-906E634D9B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720B5-E246-0D44-AD22-13311A276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7BAC9-9AF8-3349-8454-5AFCFA7D0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E37D4-E054-2442-9018-A6B9CD8A4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150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91332-084C-E143-8BCE-0ADF59E31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64EF9-F288-CE42-BE59-1C94D8440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BFDA9-6CC7-864D-8A08-9D340E5AF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DFF1F-7FB9-D443-85B4-CAA66C229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A44FD-BF5B-264A-8C66-4B34B98F9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897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C8898-139B-A24E-A2F2-4714DDD3E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0747B-7FCF-1841-9866-75032890F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5E5EA-6FE8-9C4A-95FC-C3F0753C2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880F1-CC53-E543-8319-46DC3DD02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238C2-5E86-2A4E-B0A4-96398B7BC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15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518E6-4FD5-9B49-A692-37DE7C689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C84A9-756C-AA42-AA52-AD83915976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598A2A-ABAE-2645-9EAF-A183FCCC04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066CF7-1518-E840-A6D9-4A8147600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4D10AE-A1A0-B74A-B952-1842D92E4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01EDB-314C-6D4E-B39B-0021BD4E3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214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CD41E-28B3-794E-8A62-0BEDE23B6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9F413-FE31-CC4B-85BA-71C374804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C2876B-D215-704D-9E0D-D095927B2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039818-9DD9-9642-829C-EC45818E76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430D90-B605-8741-8E2E-03E43365E7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98784F-95A7-B048-94CE-58805EEAF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B29C-B22E-1C46-8FFF-D6899247A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5EC4C7-96FA-D744-A568-C0D06F42D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85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D2188-C684-0942-A418-20CEA1881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3829B4-7DF6-5349-B636-917C50B6B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1ADAAB-CD47-2C4E-89B8-12E5FF03B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DDF2AF-90ED-BD47-A840-BB3F804E1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963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099210-A7E5-064C-A921-4F38A82F2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B88243-30AC-F64B-8A62-A12B2D0F6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F1323-3E2B-AB42-BF1E-F9BABFC3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878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C23D8-E836-AE49-93BA-380045FDF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8D4F0-9BBD-6E4B-A6FF-07212A98C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28EB8B-98A5-C747-B217-5BD83C21AB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B3BE82-5E3A-1841-8E4F-8ED491823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95FC9D-80BB-7F4A-92F2-1477A1054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F9B897-9859-2040-A960-CC3458902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558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1F89E-12E5-2B4E-B138-ADCC25E3F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A64F83-FDF8-D742-98BB-1A97ACD0F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E2DC7-532F-0545-8BA9-DB5806CFB0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30E9FB-AD87-EC46-8766-182DD34C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89C85C-20D3-5D4F-AA08-A7B6350D9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FE803C-6DBB-C44F-93F3-9EC843050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07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8125B8-D190-D246-AC7E-02E2E1AC0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E3071A-7584-B84C-9612-C8839AFB4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C8FE8-78D8-AF4D-BD1B-1C439FB92D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F8328-5A41-7647-B041-10DE08505A83}" type="datetimeFigureOut">
              <a:rPr lang="en-US" smtClean="0"/>
              <a:t>7/25/2024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CC39C-C62E-C344-949A-1E743FEAD4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CE0526-40C5-2C48-B36E-26C8C2BD7A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CD054-BA05-AF43-9C31-1F2605292C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037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b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33079"/>
          </a:xfrm>
        </p:spPr>
        <p:txBody>
          <a:bodyPr anchor="t">
            <a:normAutofit/>
          </a:bodyPr>
          <a:lstStyle/>
          <a:p>
            <a:r>
              <a:rPr lang="en-US" sz="4800" dirty="0">
                <a:latin typeface="+mn-lt"/>
              </a:rPr>
              <a:t>Introduction to Database Systems</a:t>
            </a:r>
            <a:endParaRPr lang="en-CA" sz="4800" dirty="0"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sz="3200" dirty="0">
                <a:solidFill>
                  <a:schemeClr val="tx1"/>
                </a:solidFill>
              </a:rPr>
              <a:t>Subqueries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1850" y="988034"/>
            <a:ext cx="10515600" cy="28330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DA291C"/>
                </a:solidFill>
                <a:latin typeface="+mn-lt"/>
              </a:rPr>
              <a:t>DBS211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ED760A-56B7-8B10-2DC7-43F6448A12DE}"/>
              </a:ext>
            </a:extLst>
          </p:cNvPr>
          <p:cNvSpPr/>
          <p:nvPr/>
        </p:nvSpPr>
        <p:spPr>
          <a:xfrm>
            <a:off x="831850" y="4259376"/>
            <a:ext cx="1657033" cy="110135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9" name="Picture 8" descr="A red and white logo&#10;&#10;Description automatically generated">
            <a:extLst>
              <a:ext uri="{FF2B5EF4-FFF2-40B4-BE49-F238E27FC236}">
                <a16:creationId xmlns:a16="http://schemas.microsoft.com/office/drawing/2014/main" id="{6EAE369D-FF10-187F-3A14-EC7CB2966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6576" y="5916930"/>
            <a:ext cx="1902224" cy="71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920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 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1C79ED-82E0-C25B-4B69-3D40CBC23FBB}"/>
              </a:ext>
            </a:extLst>
          </p:cNvPr>
          <p:cNvSpPr txBox="1"/>
          <p:nvPr/>
        </p:nvSpPr>
        <p:spPr>
          <a:xfrm>
            <a:off x="405127" y="1128351"/>
            <a:ext cx="1127524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800" dirty="0"/>
              <a:t>-- Now we take step 3 and replace the hard coded values with the query above that would produce those values anyways</a:t>
            </a:r>
          </a:p>
          <a:p>
            <a:pPr marL="114300"/>
            <a:r>
              <a:rPr lang="en-US" sz="2800" b="1" dirty="0"/>
              <a:t>SELECT </a:t>
            </a:r>
            <a:r>
              <a:rPr lang="en-US" sz="2800" b="1" dirty="0" err="1"/>
              <a:t>employee_id</a:t>
            </a:r>
            <a:r>
              <a:rPr lang="en-US" sz="2800" b="1" dirty="0"/>
              <a:t>, </a:t>
            </a:r>
            <a:r>
              <a:rPr lang="en-US" sz="2800" b="1" dirty="0" err="1"/>
              <a:t>first_name</a:t>
            </a:r>
            <a:r>
              <a:rPr lang="en-US" sz="2800" b="1" dirty="0"/>
              <a:t>, </a:t>
            </a:r>
            <a:r>
              <a:rPr lang="en-US" sz="2800" b="1" dirty="0" err="1"/>
              <a:t>last_name</a:t>
            </a:r>
            <a:endParaRPr lang="en-US" sz="2800" b="1" dirty="0"/>
          </a:p>
          <a:p>
            <a:pPr marL="114300"/>
            <a:r>
              <a:rPr lang="en-US" sz="2800" b="1" dirty="0"/>
              <a:t>FROM employees</a:t>
            </a:r>
          </a:p>
          <a:p>
            <a:pPr marL="114300"/>
            <a:r>
              <a:rPr lang="en-US" sz="2800" b="1" dirty="0"/>
              <a:t>WHERE </a:t>
            </a:r>
            <a:r>
              <a:rPr lang="en-US" sz="2800" b="1" dirty="0" err="1"/>
              <a:t>department_id</a:t>
            </a:r>
            <a:r>
              <a:rPr lang="en-US" sz="2800" b="1" dirty="0"/>
              <a:t> IN (</a:t>
            </a:r>
          </a:p>
          <a:p>
            <a:pPr marL="114300"/>
            <a:r>
              <a:rPr lang="en-US" sz="2800" b="1" dirty="0"/>
              <a:t>    SELECT </a:t>
            </a:r>
            <a:r>
              <a:rPr lang="en-US" sz="2800" b="1" dirty="0" err="1"/>
              <a:t>department_id</a:t>
            </a:r>
            <a:endParaRPr lang="en-US" sz="2800" b="1" dirty="0"/>
          </a:p>
          <a:p>
            <a:pPr marL="114300"/>
            <a:r>
              <a:rPr lang="en-US" sz="2800" b="1" dirty="0"/>
              <a:t>    FROM departments</a:t>
            </a:r>
          </a:p>
          <a:p>
            <a:pPr marL="114300"/>
            <a:r>
              <a:rPr lang="en-US" sz="2800" b="1" dirty="0"/>
              <a:t>    WHERE </a:t>
            </a:r>
            <a:r>
              <a:rPr lang="en-US" sz="2800" b="1" dirty="0" err="1"/>
              <a:t>location_id</a:t>
            </a:r>
            <a:r>
              <a:rPr lang="en-US" sz="2800" b="1" dirty="0"/>
              <a:t> IN (</a:t>
            </a:r>
          </a:p>
          <a:p>
            <a:pPr marL="114300"/>
            <a:r>
              <a:rPr lang="en-US" sz="2800" b="1" dirty="0"/>
              <a:t>        SELECT </a:t>
            </a:r>
            <a:r>
              <a:rPr lang="en-US" sz="2800" b="1" dirty="0" err="1"/>
              <a:t>location_id</a:t>
            </a:r>
            <a:r>
              <a:rPr lang="en-US" sz="2800" b="1" dirty="0"/>
              <a:t> </a:t>
            </a:r>
          </a:p>
          <a:p>
            <a:pPr marL="114300"/>
            <a:r>
              <a:rPr lang="en-US" sz="2800" b="1" dirty="0"/>
              <a:t>        FROM locations </a:t>
            </a:r>
          </a:p>
          <a:p>
            <a:pPr marL="114300"/>
            <a:r>
              <a:rPr lang="en-US" sz="2800" b="1" dirty="0"/>
              <a:t>        WHERE lower(city) LIKE '%' || TRIM(lower(&amp;</a:t>
            </a:r>
            <a:r>
              <a:rPr lang="en-US" sz="2800" b="1" dirty="0" err="1"/>
              <a:t>cityInput</a:t>
            </a:r>
            <a:r>
              <a:rPr lang="en-US" sz="2800" b="1" dirty="0"/>
              <a:t>)) || '%'</a:t>
            </a:r>
          </a:p>
          <a:p>
            <a:pPr marL="114300"/>
            <a:r>
              <a:rPr lang="en-US" sz="2800" b="1" dirty="0"/>
              <a:t>        )</a:t>
            </a:r>
          </a:p>
          <a:p>
            <a:pPr marL="114300"/>
            <a:r>
              <a:rPr lang="en-US" sz="2800" b="1" dirty="0"/>
              <a:t>    );</a:t>
            </a:r>
          </a:p>
        </p:txBody>
      </p:sp>
    </p:spTree>
    <p:extLst>
      <p:ext uri="{BB962C8B-B14F-4D97-AF65-F5344CB8AC3E}">
        <p14:creationId xmlns:p14="http://schemas.microsoft.com/office/powerpoint/2010/main" val="3565304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 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1C79ED-82E0-C25B-4B69-3D40CBC23FBB}"/>
              </a:ext>
            </a:extLst>
          </p:cNvPr>
          <p:cNvSpPr txBox="1"/>
          <p:nvPr/>
        </p:nvSpPr>
        <p:spPr>
          <a:xfrm>
            <a:off x="405127" y="1128351"/>
            <a:ext cx="112752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800" dirty="0"/>
              <a:t>List all employees whom work in Seattle whose first name starts with an 'S’.</a:t>
            </a:r>
          </a:p>
          <a:p>
            <a:pPr marL="114300"/>
            <a:endParaRPr lang="en-US" sz="2800" b="1" dirty="0"/>
          </a:p>
          <a:p>
            <a:pPr marL="114300"/>
            <a:r>
              <a:rPr lang="en-US" sz="2800" b="1" dirty="0"/>
              <a:t>SELECT * </a:t>
            </a:r>
          </a:p>
          <a:p>
            <a:pPr marL="114300"/>
            <a:r>
              <a:rPr lang="en-US" sz="2800" b="1" dirty="0"/>
              <a:t>FROM employees</a:t>
            </a:r>
          </a:p>
          <a:p>
            <a:pPr marL="114300"/>
            <a:r>
              <a:rPr lang="en-US" sz="2800" b="1" dirty="0"/>
              <a:t>WHERE upper(</a:t>
            </a:r>
            <a:r>
              <a:rPr lang="en-US" sz="2800" b="1" dirty="0" err="1"/>
              <a:t>first_name</a:t>
            </a:r>
            <a:r>
              <a:rPr lang="en-US" sz="2800" b="1" dirty="0"/>
              <a:t>) LIKE 'S%';</a:t>
            </a:r>
          </a:p>
        </p:txBody>
      </p:sp>
    </p:spTree>
    <p:extLst>
      <p:ext uri="{BB962C8B-B14F-4D97-AF65-F5344CB8AC3E}">
        <p14:creationId xmlns:p14="http://schemas.microsoft.com/office/powerpoint/2010/main" val="1069657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 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1C79ED-82E0-C25B-4B69-3D40CBC23FBB}"/>
              </a:ext>
            </a:extLst>
          </p:cNvPr>
          <p:cNvSpPr txBox="1"/>
          <p:nvPr/>
        </p:nvSpPr>
        <p:spPr>
          <a:xfrm>
            <a:off x="405127" y="1128351"/>
            <a:ext cx="1127524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400" b="1" dirty="0"/>
              <a:t>SELECT * </a:t>
            </a:r>
          </a:p>
          <a:p>
            <a:pPr marL="114300"/>
            <a:r>
              <a:rPr lang="en-US" sz="2400" b="1" dirty="0"/>
              <a:t>FROM (</a:t>
            </a:r>
          </a:p>
          <a:p>
            <a:pPr marL="114300"/>
            <a:r>
              <a:rPr lang="en-US" sz="2400" b="1" dirty="0">
                <a:solidFill>
                  <a:srgbClr val="FF0000"/>
                </a:solidFill>
              </a:rPr>
              <a:t>    SELECT </a:t>
            </a:r>
            <a:r>
              <a:rPr lang="en-US" sz="2400" b="1" dirty="0" err="1">
                <a:solidFill>
                  <a:srgbClr val="FF0000"/>
                </a:solidFill>
              </a:rPr>
              <a:t>employee_id</a:t>
            </a:r>
            <a:r>
              <a:rPr lang="en-US" sz="2400" b="1" dirty="0">
                <a:solidFill>
                  <a:srgbClr val="FF0000"/>
                </a:solidFill>
              </a:rPr>
              <a:t>, </a:t>
            </a:r>
            <a:r>
              <a:rPr lang="en-US" sz="2400" b="1" dirty="0" err="1">
                <a:solidFill>
                  <a:srgbClr val="FF0000"/>
                </a:solidFill>
              </a:rPr>
              <a:t>first_name</a:t>
            </a:r>
            <a:r>
              <a:rPr lang="en-US" sz="2400" b="1" dirty="0">
                <a:solidFill>
                  <a:srgbClr val="FF0000"/>
                </a:solidFill>
              </a:rPr>
              <a:t>, </a:t>
            </a:r>
            <a:r>
              <a:rPr lang="en-US" sz="2400" b="1" dirty="0" err="1">
                <a:solidFill>
                  <a:srgbClr val="FF0000"/>
                </a:solidFill>
              </a:rPr>
              <a:t>last_name</a:t>
            </a:r>
            <a:endParaRPr lang="en-US" sz="2400" b="1" dirty="0">
              <a:solidFill>
                <a:srgbClr val="FF0000"/>
              </a:solidFill>
            </a:endParaRPr>
          </a:p>
          <a:p>
            <a:pPr marL="114300"/>
            <a:r>
              <a:rPr lang="en-US" sz="2400" b="1" dirty="0">
                <a:solidFill>
                  <a:srgbClr val="FF0000"/>
                </a:solidFill>
              </a:rPr>
              <a:t>    FROM employees</a:t>
            </a:r>
          </a:p>
          <a:p>
            <a:pPr marL="114300"/>
            <a:r>
              <a:rPr lang="en-US" sz="2400" b="1" dirty="0">
                <a:solidFill>
                  <a:srgbClr val="FF0000"/>
                </a:solidFill>
              </a:rPr>
              <a:t>    WHERE </a:t>
            </a:r>
            <a:r>
              <a:rPr lang="en-US" sz="2400" b="1" dirty="0" err="1">
                <a:solidFill>
                  <a:srgbClr val="FF0000"/>
                </a:solidFill>
              </a:rPr>
              <a:t>department_id</a:t>
            </a:r>
            <a:r>
              <a:rPr lang="en-US" sz="2400" b="1" dirty="0">
                <a:solidFill>
                  <a:srgbClr val="FF0000"/>
                </a:solidFill>
              </a:rPr>
              <a:t> IN (</a:t>
            </a:r>
          </a:p>
          <a:p>
            <a:pPr marL="114300"/>
            <a:r>
              <a:rPr lang="en-US" sz="2400" b="1" dirty="0">
                <a:solidFill>
                  <a:srgbClr val="FF0000"/>
                </a:solidFill>
              </a:rPr>
              <a:t>        SELECT </a:t>
            </a:r>
            <a:r>
              <a:rPr lang="en-US" sz="2400" b="1" dirty="0" err="1">
                <a:solidFill>
                  <a:srgbClr val="FF0000"/>
                </a:solidFill>
              </a:rPr>
              <a:t>department_id</a:t>
            </a:r>
            <a:endParaRPr lang="en-US" sz="2400" b="1" dirty="0">
              <a:solidFill>
                <a:srgbClr val="FF0000"/>
              </a:solidFill>
            </a:endParaRPr>
          </a:p>
          <a:p>
            <a:pPr marL="114300"/>
            <a:r>
              <a:rPr lang="en-US" sz="2400" b="1" dirty="0">
                <a:solidFill>
                  <a:srgbClr val="FF0000"/>
                </a:solidFill>
              </a:rPr>
              <a:t>        FROM departments</a:t>
            </a:r>
          </a:p>
          <a:p>
            <a:pPr marL="114300"/>
            <a:r>
              <a:rPr lang="en-US" sz="2400" b="1" dirty="0">
                <a:solidFill>
                  <a:srgbClr val="FF0000"/>
                </a:solidFill>
              </a:rPr>
              <a:t>        WHERE </a:t>
            </a:r>
            <a:r>
              <a:rPr lang="en-US" sz="2400" b="1" dirty="0" err="1">
                <a:solidFill>
                  <a:srgbClr val="FF0000"/>
                </a:solidFill>
              </a:rPr>
              <a:t>location_id</a:t>
            </a:r>
            <a:r>
              <a:rPr lang="en-US" sz="2400" b="1" dirty="0">
                <a:solidFill>
                  <a:srgbClr val="FF0000"/>
                </a:solidFill>
              </a:rPr>
              <a:t> IN (</a:t>
            </a:r>
          </a:p>
          <a:p>
            <a:pPr marL="114300"/>
            <a:r>
              <a:rPr lang="en-US" sz="2400" b="1" dirty="0">
                <a:solidFill>
                  <a:srgbClr val="FF0000"/>
                </a:solidFill>
              </a:rPr>
              <a:t>            SELECT </a:t>
            </a:r>
            <a:r>
              <a:rPr lang="en-US" sz="2400" b="1" dirty="0" err="1">
                <a:solidFill>
                  <a:srgbClr val="FF0000"/>
                </a:solidFill>
              </a:rPr>
              <a:t>location_id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</a:p>
          <a:p>
            <a:pPr marL="114300"/>
            <a:r>
              <a:rPr lang="en-US" sz="2400" b="1" dirty="0">
                <a:solidFill>
                  <a:srgbClr val="FF0000"/>
                </a:solidFill>
              </a:rPr>
              <a:t>            FROM locations </a:t>
            </a:r>
          </a:p>
          <a:p>
            <a:pPr marL="114300"/>
            <a:r>
              <a:rPr lang="en-US" sz="2400" b="1" dirty="0">
                <a:solidFill>
                  <a:srgbClr val="FF0000"/>
                </a:solidFill>
              </a:rPr>
              <a:t>            WHERE lower(city) LIKE '%' || TRIM(lower(&amp;</a:t>
            </a:r>
            <a:r>
              <a:rPr lang="en-US" sz="2400" b="1" dirty="0" err="1">
                <a:solidFill>
                  <a:srgbClr val="FF0000"/>
                </a:solidFill>
              </a:rPr>
              <a:t>cityInput</a:t>
            </a:r>
            <a:r>
              <a:rPr lang="en-US" sz="2400" b="1" dirty="0">
                <a:solidFill>
                  <a:srgbClr val="FF0000"/>
                </a:solidFill>
              </a:rPr>
              <a:t>)) || '%'</a:t>
            </a:r>
          </a:p>
          <a:p>
            <a:pPr marL="114300"/>
            <a:r>
              <a:rPr lang="en-US" sz="2400" b="1" dirty="0">
                <a:solidFill>
                  <a:srgbClr val="FF0000"/>
                </a:solidFill>
              </a:rPr>
              <a:t>            )</a:t>
            </a:r>
          </a:p>
          <a:p>
            <a:pPr marL="114300"/>
            <a:r>
              <a:rPr lang="en-US" sz="2400" b="1" dirty="0">
                <a:solidFill>
                  <a:srgbClr val="FF0000"/>
                </a:solidFill>
              </a:rPr>
              <a:t>        )</a:t>
            </a:r>
          </a:p>
          <a:p>
            <a:pPr marL="114300"/>
            <a:r>
              <a:rPr lang="en-US" sz="2400" b="1" dirty="0"/>
              <a:t>    )</a:t>
            </a:r>
          </a:p>
          <a:p>
            <a:pPr marL="114300"/>
            <a:r>
              <a:rPr lang="en-US" sz="2400" b="1" dirty="0"/>
              <a:t>WHERE upper(</a:t>
            </a:r>
            <a:r>
              <a:rPr lang="en-US" sz="2400" b="1" dirty="0" err="1"/>
              <a:t>first_name</a:t>
            </a:r>
            <a:r>
              <a:rPr lang="en-US" sz="2400" b="1" dirty="0"/>
              <a:t>) LIKE 'S%'; </a:t>
            </a:r>
          </a:p>
        </p:txBody>
      </p:sp>
    </p:spTree>
    <p:extLst>
      <p:ext uri="{BB962C8B-B14F-4D97-AF65-F5344CB8AC3E}">
        <p14:creationId xmlns:p14="http://schemas.microsoft.com/office/powerpoint/2010/main" val="3271199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 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1C79ED-82E0-C25B-4B69-3D40CBC23FBB}"/>
              </a:ext>
            </a:extLst>
          </p:cNvPr>
          <p:cNvSpPr txBox="1"/>
          <p:nvPr/>
        </p:nvSpPr>
        <p:spPr>
          <a:xfrm>
            <a:off x="405127" y="1128351"/>
            <a:ext cx="1127524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400" dirty="0"/>
              <a:t>So to get information, that will be an output column, in the output without using joins, it is important to get information from multiple tables. We can utilize the fact that sub-queries can also be implemented in the SELECT clause in addition the </a:t>
            </a:r>
            <a:r>
              <a:rPr lang="en-US" sz="2400" dirty="0" err="1"/>
              <a:t>the</a:t>
            </a:r>
            <a:r>
              <a:rPr lang="en-US" sz="2400" dirty="0"/>
              <a:t> previous examples using the WHERE and FROM clauses.</a:t>
            </a:r>
          </a:p>
          <a:p>
            <a:pPr marL="114300"/>
            <a:endParaRPr lang="en-US" sz="2400" b="1" dirty="0"/>
          </a:p>
          <a:p>
            <a:pPr marL="114300"/>
            <a:r>
              <a:rPr lang="en-US" sz="2400" b="1" dirty="0"/>
              <a:t>SELECT</a:t>
            </a:r>
          </a:p>
          <a:p>
            <a:pPr marL="114300"/>
            <a:r>
              <a:rPr lang="en-US" sz="2400" b="1" dirty="0"/>
              <a:t>    </a:t>
            </a:r>
            <a:r>
              <a:rPr lang="en-US" sz="2400" b="1" dirty="0" err="1"/>
              <a:t>first_name</a:t>
            </a:r>
            <a:r>
              <a:rPr lang="en-US" sz="2400" b="1" dirty="0"/>
              <a:t>,</a:t>
            </a:r>
          </a:p>
          <a:p>
            <a:pPr marL="114300"/>
            <a:r>
              <a:rPr lang="en-US" sz="2400" b="1" dirty="0"/>
              <a:t>    </a:t>
            </a:r>
            <a:r>
              <a:rPr lang="en-US" sz="2400" b="1" dirty="0" err="1"/>
              <a:t>last_name</a:t>
            </a:r>
            <a:r>
              <a:rPr lang="en-US" sz="2400" b="1" dirty="0"/>
              <a:t>,</a:t>
            </a:r>
          </a:p>
          <a:p>
            <a:pPr marL="114300"/>
            <a:r>
              <a:rPr lang="en-US" sz="2400" b="1" dirty="0"/>
              <a:t>    (   SELECT </a:t>
            </a:r>
            <a:r>
              <a:rPr lang="en-US" sz="2400" b="1" dirty="0" err="1"/>
              <a:t>department_name</a:t>
            </a:r>
            <a:endParaRPr lang="en-US" sz="2400" b="1" dirty="0"/>
          </a:p>
          <a:p>
            <a:pPr marL="114300"/>
            <a:r>
              <a:rPr lang="en-US" sz="2400" b="1" dirty="0"/>
              <a:t>        FROM departments</a:t>
            </a:r>
          </a:p>
          <a:p>
            <a:pPr marL="114300"/>
            <a:r>
              <a:rPr lang="en-US" sz="2400" b="1" dirty="0"/>
              <a:t>        WHERE </a:t>
            </a:r>
            <a:r>
              <a:rPr lang="en-US" sz="2400" b="1" dirty="0" err="1"/>
              <a:t>department_id</a:t>
            </a:r>
            <a:r>
              <a:rPr lang="en-US" sz="2400" b="1" dirty="0"/>
              <a:t> = </a:t>
            </a:r>
            <a:r>
              <a:rPr lang="en-US" sz="2400" b="1" dirty="0" err="1"/>
              <a:t>e.department_id</a:t>
            </a:r>
            <a:r>
              <a:rPr lang="en-US" sz="2400" b="1" dirty="0"/>
              <a:t> )</a:t>
            </a:r>
          </a:p>
          <a:p>
            <a:pPr marL="114300"/>
            <a:r>
              <a:rPr lang="en-US" sz="2400" b="1" dirty="0"/>
              <a:t>FROM employees e</a:t>
            </a:r>
          </a:p>
          <a:p>
            <a:pPr marL="114300"/>
            <a:r>
              <a:rPr lang="en-US" sz="2400" b="1" dirty="0"/>
              <a:t>ORDER BY </a:t>
            </a:r>
            <a:r>
              <a:rPr lang="en-US" sz="2400" b="1" dirty="0" err="1"/>
              <a:t>last_name</a:t>
            </a:r>
            <a:r>
              <a:rPr lang="en-US" sz="2400" b="1" dirty="0"/>
              <a:t>, </a:t>
            </a:r>
            <a:r>
              <a:rPr lang="en-US" sz="2400" b="1" dirty="0" err="1"/>
              <a:t>first_name</a:t>
            </a:r>
            <a:r>
              <a:rPr lang="en-US" sz="2400" b="1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14570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More Subqueries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77E3115-FDCD-90FF-5750-7213F62286A2}"/>
              </a:ext>
            </a:extLst>
          </p:cNvPr>
          <p:cNvGraphicFramePr>
            <a:graphicFrameLocks noGrp="1"/>
          </p:cNvGraphicFramePr>
          <p:nvPr/>
        </p:nvGraphicFramePr>
        <p:xfrm>
          <a:off x="6096000" y="817020"/>
          <a:ext cx="5695192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2396">
                  <a:extLst>
                    <a:ext uri="{9D8B030D-6E8A-4147-A177-3AD203B41FA5}">
                      <a16:colId xmlns:a16="http://schemas.microsoft.com/office/drawing/2014/main" val="798591019"/>
                    </a:ext>
                  </a:extLst>
                </a:gridCol>
                <a:gridCol w="2674675">
                  <a:extLst>
                    <a:ext uri="{9D8B030D-6E8A-4147-A177-3AD203B41FA5}">
                      <a16:colId xmlns:a16="http://schemas.microsoft.com/office/drawing/2014/main" val="3230697893"/>
                    </a:ext>
                  </a:extLst>
                </a:gridCol>
                <a:gridCol w="1075636">
                  <a:extLst>
                    <a:ext uri="{9D8B030D-6E8A-4147-A177-3AD203B41FA5}">
                      <a16:colId xmlns:a16="http://schemas.microsoft.com/office/drawing/2014/main" val="3880139596"/>
                    </a:ext>
                  </a:extLst>
                </a:gridCol>
                <a:gridCol w="1382485">
                  <a:extLst>
                    <a:ext uri="{9D8B030D-6E8A-4147-A177-3AD203B41FA5}">
                      <a16:colId xmlns:a16="http://schemas.microsoft.com/office/drawing/2014/main" val="41072447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ArtistID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ListedPrice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199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Miracle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780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Sunshine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700.00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515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Pretty 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2800.00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657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Handsome 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636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Barbie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250.00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013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Cool painting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5000.00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066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Black square #1000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011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Mountains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582533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31C79ED-82E0-C25B-4B69-3D40CBC23FBB}"/>
              </a:ext>
            </a:extLst>
          </p:cNvPr>
          <p:cNvSpPr txBox="1"/>
          <p:nvPr/>
        </p:nvSpPr>
        <p:spPr>
          <a:xfrm>
            <a:off x="165641" y="1128351"/>
            <a:ext cx="552758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800" dirty="0"/>
              <a:t>Problem: List paintings that are priced higher than the average</a:t>
            </a:r>
          </a:p>
          <a:p>
            <a:pPr marL="114300"/>
            <a:endParaRPr lang="en-US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/>
            <a:r>
              <a:rPr lang="en-US" sz="2800" dirty="0">
                <a:ea typeface="Calibri" panose="020F0502020204030204" pitchFamily="34" charset="0"/>
                <a:cs typeface="Times New Roman" panose="02020603050405020304" pitchFamily="18" charset="0"/>
              </a:rPr>
              <a:t>Breakdown: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We </a:t>
            </a:r>
            <a:r>
              <a:rPr lang="en-US" sz="2800" dirty="0">
                <a:ea typeface="Calibri" panose="020F0502020204030204" pitchFamily="34" charset="0"/>
                <a:cs typeface="Times New Roman" panose="02020603050405020304" pitchFamily="18" charset="0"/>
              </a:rPr>
              <a:t>want to display the painting names and listed prices, but only for those that cost more than the average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Thus, we need to find the average price</a:t>
            </a:r>
            <a:endParaRPr lang="en-CA" sz="2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4988FB-E49E-DC3C-0C74-921AB60C835E}"/>
              </a:ext>
            </a:extLst>
          </p:cNvPr>
          <p:cNvSpPr txBox="1"/>
          <p:nvPr/>
        </p:nvSpPr>
        <p:spPr>
          <a:xfrm>
            <a:off x="5910942" y="4434900"/>
            <a:ext cx="55275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400" dirty="0"/>
              <a:t>Solution:</a:t>
            </a:r>
          </a:p>
          <a:p>
            <a:pPr marL="114300"/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am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e, </a:t>
            </a:r>
            <a:r>
              <a:rPr lang="en-US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ListedPrice</a:t>
            </a:r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/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FROM 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aintings</a:t>
            </a:r>
          </a:p>
          <a:p>
            <a:pPr marL="114300"/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WHERE </a:t>
            </a:r>
            <a:r>
              <a:rPr lang="en-US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ListedPrice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 &gt; </a:t>
            </a:r>
          </a:p>
          <a:p>
            <a:pPr marL="114300"/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(SELECT AVG(</a:t>
            </a:r>
            <a:r>
              <a:rPr lang="en-US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ListedPrice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pPr marL="114300"/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	FROM Paintings);</a:t>
            </a:r>
            <a:endParaRPr lang="en-CA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EC930A-14E4-8B7F-CF44-DC07BCDC43D0}"/>
              </a:ext>
            </a:extLst>
          </p:cNvPr>
          <p:cNvSpPr txBox="1"/>
          <p:nvPr/>
        </p:nvSpPr>
        <p:spPr>
          <a:xfrm>
            <a:off x="6052457" y="391480"/>
            <a:ext cx="1536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000" dirty="0"/>
              <a:t>Paintings</a:t>
            </a:r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177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Example: Result Set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BF5A9F1-F1AA-B908-BF34-D5C2153046AD}"/>
              </a:ext>
            </a:extLst>
          </p:cNvPr>
          <p:cNvGraphicFramePr>
            <a:graphicFrameLocks noGrp="1"/>
          </p:cNvGraphicFramePr>
          <p:nvPr/>
        </p:nvGraphicFramePr>
        <p:xfrm>
          <a:off x="1727200" y="2754086"/>
          <a:ext cx="8128000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74951918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17847131"/>
                    </a:ext>
                  </a:extLst>
                </a:gridCol>
              </a:tblGrid>
              <a:tr h="153826">
                <a:tc>
                  <a:txBody>
                    <a:bodyPr/>
                    <a:lstStyle/>
                    <a:p>
                      <a:r>
                        <a:rPr lang="en-CA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ListedPrice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227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Pretty woman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2800.00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011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Handson 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621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Cool painting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5000.00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578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6254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Example: Result Set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07F4475-0FF9-D14A-3625-C269641346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0930545"/>
              </p:ext>
            </p:extLst>
          </p:nvPr>
        </p:nvGraphicFramePr>
        <p:xfrm>
          <a:off x="6096000" y="622289"/>
          <a:ext cx="5170714" cy="18990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0229">
                  <a:extLst>
                    <a:ext uri="{9D8B030D-6E8A-4147-A177-3AD203B41FA5}">
                      <a16:colId xmlns:a16="http://schemas.microsoft.com/office/drawing/2014/main" val="798591019"/>
                    </a:ext>
                  </a:extLst>
                </a:gridCol>
                <a:gridCol w="2220685">
                  <a:extLst>
                    <a:ext uri="{9D8B030D-6E8A-4147-A177-3AD203B41FA5}">
                      <a16:colId xmlns:a16="http://schemas.microsoft.com/office/drawing/2014/main" val="3230697893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3880139596"/>
                    </a:ext>
                  </a:extLst>
                </a:gridCol>
              </a:tblGrid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LastName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199027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Brandon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Cooper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780886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Laura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Fisher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515627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Christina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Buffet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657843"/>
                  </a:ext>
                </a:extLst>
              </a:tr>
              <a:tr h="436039">
                <a:tc>
                  <a:txBody>
                    <a:bodyPr/>
                    <a:lstStyle/>
                    <a:p>
                      <a:r>
                        <a:rPr lang="en-CA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Steve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Stevenson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63644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26B96C0-095E-3DC2-61A1-6322E056FBBA}"/>
              </a:ext>
            </a:extLst>
          </p:cNvPr>
          <p:cNvSpPr txBox="1"/>
          <p:nvPr/>
        </p:nvSpPr>
        <p:spPr>
          <a:xfrm>
            <a:off x="165641" y="1128351"/>
            <a:ext cx="479171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400" dirty="0"/>
              <a:t>Problem: List all collectors who purchased paintings from the gallery</a:t>
            </a:r>
          </a:p>
          <a:p>
            <a:pPr marL="114300"/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/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Breakdown:</a:t>
            </a:r>
          </a:p>
          <a:p>
            <a:pPr marL="457200" indent="-342900">
              <a:buFont typeface="Arial" panose="020B0604020202020204" pitchFamily="34" charset="0"/>
              <a:buChar char="•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List the first and last name</a:t>
            </a:r>
          </a:p>
          <a:p>
            <a:pPr marL="457200" indent="-342900">
              <a:buFont typeface="Arial" panose="020B0604020202020204" pitchFamily="34" charset="0"/>
              <a:buChar char="•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Will need to use an inner query to find all the Collector’s IDs in the Sales table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6F3E1C-C75C-3FDA-2D8A-803BE6A95A5B}"/>
              </a:ext>
            </a:extLst>
          </p:cNvPr>
          <p:cNvSpPr txBox="1"/>
          <p:nvPr/>
        </p:nvSpPr>
        <p:spPr>
          <a:xfrm>
            <a:off x="157110" y="4599519"/>
            <a:ext cx="55275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400" dirty="0"/>
              <a:t>Solution:</a:t>
            </a:r>
          </a:p>
          <a:p>
            <a:pPr marL="114300"/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SELECT FirstName, </a:t>
            </a:r>
            <a:r>
              <a:rPr lang="en-US" sz="24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LastName</a:t>
            </a:r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/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FROM 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ollectors</a:t>
            </a:r>
          </a:p>
          <a:p>
            <a:pPr marL="114300"/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WHERE ID IN </a:t>
            </a:r>
          </a:p>
          <a:p>
            <a:pPr marL="114300"/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(SELECT </a:t>
            </a:r>
            <a:r>
              <a:rPr lang="en-US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CollectorID</a:t>
            </a:r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/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	FROM Sales );</a:t>
            </a:r>
            <a:endParaRPr lang="en-CA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05158C4-E138-3270-9D71-76C6AE6E32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181454"/>
              </p:ext>
            </p:extLst>
          </p:nvPr>
        </p:nvGraphicFramePr>
        <p:xfrm>
          <a:off x="4745085" y="2976706"/>
          <a:ext cx="7281274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534">
                  <a:extLst>
                    <a:ext uri="{9D8B030D-6E8A-4147-A177-3AD203B41FA5}">
                      <a16:colId xmlns:a16="http://schemas.microsoft.com/office/drawing/2014/main" val="1831529095"/>
                    </a:ext>
                  </a:extLst>
                </a:gridCol>
                <a:gridCol w="1556557">
                  <a:extLst>
                    <a:ext uri="{9D8B030D-6E8A-4147-A177-3AD203B41FA5}">
                      <a16:colId xmlns:a16="http://schemas.microsoft.com/office/drawing/2014/main" val="1873945376"/>
                    </a:ext>
                  </a:extLst>
                </a:gridCol>
                <a:gridCol w="1213546">
                  <a:extLst>
                    <a:ext uri="{9D8B030D-6E8A-4147-A177-3AD203B41FA5}">
                      <a16:colId xmlns:a16="http://schemas.microsoft.com/office/drawing/2014/main" val="2738921146"/>
                    </a:ext>
                  </a:extLst>
                </a:gridCol>
                <a:gridCol w="993416">
                  <a:extLst>
                    <a:ext uri="{9D8B030D-6E8A-4147-A177-3AD203B41FA5}">
                      <a16:colId xmlns:a16="http://schemas.microsoft.com/office/drawing/2014/main" val="3172940390"/>
                    </a:ext>
                  </a:extLst>
                </a:gridCol>
                <a:gridCol w="1433675">
                  <a:extLst>
                    <a:ext uri="{9D8B030D-6E8A-4147-A177-3AD203B41FA5}">
                      <a16:colId xmlns:a16="http://schemas.microsoft.com/office/drawing/2014/main" val="1747291799"/>
                    </a:ext>
                  </a:extLst>
                </a:gridCol>
                <a:gridCol w="1213546">
                  <a:extLst>
                    <a:ext uri="{9D8B030D-6E8A-4147-A177-3AD203B41FA5}">
                      <a16:colId xmlns:a16="http://schemas.microsoft.com/office/drawing/2014/main" val="796617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PaintingID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ArtistID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CollectorID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SalesPrice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2500.00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753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500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925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4000.00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967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924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69708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60F8E8F-84FF-CC64-AE10-38D3D6214FC5}"/>
              </a:ext>
            </a:extLst>
          </p:cNvPr>
          <p:cNvSpPr txBox="1"/>
          <p:nvPr/>
        </p:nvSpPr>
        <p:spPr>
          <a:xfrm>
            <a:off x="4745085" y="2501445"/>
            <a:ext cx="1536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000" dirty="0"/>
              <a:t>Sales</a:t>
            </a:r>
            <a:endParaRPr lang="en-US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B8C76A-E054-1E72-40DD-A2FEBF3C8685}"/>
              </a:ext>
            </a:extLst>
          </p:cNvPr>
          <p:cNvSpPr txBox="1"/>
          <p:nvPr/>
        </p:nvSpPr>
        <p:spPr>
          <a:xfrm>
            <a:off x="6096000" y="175040"/>
            <a:ext cx="18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Collectors</a:t>
            </a:r>
          </a:p>
        </p:txBody>
      </p:sp>
    </p:spTree>
    <p:extLst>
      <p:ext uri="{BB962C8B-B14F-4D97-AF65-F5344CB8AC3E}">
        <p14:creationId xmlns:p14="http://schemas.microsoft.com/office/powerpoint/2010/main" val="4246050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Example: Result Set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CDF0AAC-9610-322F-C887-9F878C7ADF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224289"/>
              </p:ext>
            </p:extLst>
          </p:nvPr>
        </p:nvGraphicFramePr>
        <p:xfrm>
          <a:off x="1727200" y="2754086"/>
          <a:ext cx="8128000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74951918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17847131"/>
                    </a:ext>
                  </a:extLst>
                </a:gridCol>
              </a:tblGrid>
              <a:tr h="153826">
                <a:tc>
                  <a:txBody>
                    <a:bodyPr/>
                    <a:lstStyle/>
                    <a:p>
                      <a:r>
                        <a:rPr lang="en-CA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LastName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227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Laura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Fisher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011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Christina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Buffet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1621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Steve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Stevenson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578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7830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Example: Result Set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0CDE49-9BAF-B3ED-B5AE-973F429A0543}"/>
              </a:ext>
            </a:extLst>
          </p:cNvPr>
          <p:cNvSpPr txBox="1"/>
          <p:nvPr/>
        </p:nvSpPr>
        <p:spPr>
          <a:xfrm>
            <a:off x="165642" y="1128351"/>
            <a:ext cx="45794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400" dirty="0"/>
              <a:t>Problem: Display total amount of sales for each artist who has sold at least 1 painting.</a:t>
            </a:r>
          </a:p>
          <a:p>
            <a:pPr marL="114300"/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/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Breakdown: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Display artist ID, date, painting ID, collector ID, and Sales Price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2D00ED-8DA5-A3F2-58C4-BD31FE88E9F5}"/>
              </a:ext>
            </a:extLst>
          </p:cNvPr>
          <p:cNvSpPr txBox="1"/>
          <p:nvPr/>
        </p:nvSpPr>
        <p:spPr>
          <a:xfrm>
            <a:off x="143871" y="3751808"/>
            <a:ext cx="4754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Start with a subquery to display and sum the sales price and group by Artist ID</a:t>
            </a:r>
          </a:p>
          <a:p>
            <a:pPr marL="457200" indent="-342900">
              <a:buFont typeface="Arial" panose="020B0604020202020204" pitchFamily="34" charset="0"/>
              <a:buChar char="•"/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Use a join using that subquery, based on </a:t>
            </a:r>
            <a:r>
              <a:rPr lang="en-US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ArtistID</a:t>
            </a: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04B877E-FF92-1C31-FF1B-164E71DA21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7192399"/>
              </p:ext>
            </p:extLst>
          </p:nvPr>
        </p:nvGraphicFramePr>
        <p:xfrm>
          <a:off x="6281971" y="449052"/>
          <a:ext cx="5170714" cy="18990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0229">
                  <a:extLst>
                    <a:ext uri="{9D8B030D-6E8A-4147-A177-3AD203B41FA5}">
                      <a16:colId xmlns:a16="http://schemas.microsoft.com/office/drawing/2014/main" val="798591019"/>
                    </a:ext>
                  </a:extLst>
                </a:gridCol>
                <a:gridCol w="2220685">
                  <a:extLst>
                    <a:ext uri="{9D8B030D-6E8A-4147-A177-3AD203B41FA5}">
                      <a16:colId xmlns:a16="http://schemas.microsoft.com/office/drawing/2014/main" val="3230697893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3880139596"/>
                    </a:ext>
                  </a:extLst>
                </a:gridCol>
              </a:tblGrid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LastName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199027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Thomas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Francesco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780886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Kate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Smith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515627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Natali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Wein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657843"/>
                  </a:ext>
                </a:extLst>
              </a:tr>
              <a:tr h="436039">
                <a:tc>
                  <a:txBody>
                    <a:bodyPr/>
                    <a:lstStyle/>
                    <a:p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Francesco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Benelli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63644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F8FB118-7F15-32A5-E10E-90C0C9020911}"/>
              </a:ext>
            </a:extLst>
          </p:cNvPr>
          <p:cNvSpPr txBox="1"/>
          <p:nvPr/>
        </p:nvSpPr>
        <p:spPr>
          <a:xfrm>
            <a:off x="6281971" y="1803"/>
            <a:ext cx="18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Artists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D15DA8C-83D3-9E40-7DDE-3D886BE670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0600935"/>
              </p:ext>
            </p:extLst>
          </p:nvPr>
        </p:nvGraphicFramePr>
        <p:xfrm>
          <a:off x="4745084" y="2501445"/>
          <a:ext cx="7281274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534">
                  <a:extLst>
                    <a:ext uri="{9D8B030D-6E8A-4147-A177-3AD203B41FA5}">
                      <a16:colId xmlns:a16="http://schemas.microsoft.com/office/drawing/2014/main" val="1831529095"/>
                    </a:ext>
                  </a:extLst>
                </a:gridCol>
                <a:gridCol w="1556557">
                  <a:extLst>
                    <a:ext uri="{9D8B030D-6E8A-4147-A177-3AD203B41FA5}">
                      <a16:colId xmlns:a16="http://schemas.microsoft.com/office/drawing/2014/main" val="1873945376"/>
                    </a:ext>
                  </a:extLst>
                </a:gridCol>
                <a:gridCol w="1213546">
                  <a:extLst>
                    <a:ext uri="{9D8B030D-6E8A-4147-A177-3AD203B41FA5}">
                      <a16:colId xmlns:a16="http://schemas.microsoft.com/office/drawing/2014/main" val="2738921146"/>
                    </a:ext>
                  </a:extLst>
                </a:gridCol>
                <a:gridCol w="993416">
                  <a:extLst>
                    <a:ext uri="{9D8B030D-6E8A-4147-A177-3AD203B41FA5}">
                      <a16:colId xmlns:a16="http://schemas.microsoft.com/office/drawing/2014/main" val="3172940390"/>
                    </a:ext>
                  </a:extLst>
                </a:gridCol>
                <a:gridCol w="1433675">
                  <a:extLst>
                    <a:ext uri="{9D8B030D-6E8A-4147-A177-3AD203B41FA5}">
                      <a16:colId xmlns:a16="http://schemas.microsoft.com/office/drawing/2014/main" val="1747291799"/>
                    </a:ext>
                  </a:extLst>
                </a:gridCol>
                <a:gridCol w="1213546">
                  <a:extLst>
                    <a:ext uri="{9D8B030D-6E8A-4147-A177-3AD203B41FA5}">
                      <a16:colId xmlns:a16="http://schemas.microsoft.com/office/drawing/2014/main" val="796617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PaintingID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ArtistID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CollectorID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SalesPrice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2500.00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753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500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925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4000.00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967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924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69708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1AE68E7-435A-903A-0050-28D15B2A3ACF}"/>
              </a:ext>
            </a:extLst>
          </p:cNvPr>
          <p:cNvSpPr txBox="1"/>
          <p:nvPr/>
        </p:nvSpPr>
        <p:spPr>
          <a:xfrm>
            <a:off x="4745084" y="2026184"/>
            <a:ext cx="1536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000" dirty="0"/>
              <a:t>Sales</a:t>
            </a:r>
            <a:endParaRPr lang="en-US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964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Example: Result Set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4899DEC-9753-4452-089C-7D78E44ED810}"/>
              </a:ext>
            </a:extLst>
          </p:cNvPr>
          <p:cNvSpPr txBox="1"/>
          <p:nvPr/>
        </p:nvSpPr>
        <p:spPr>
          <a:xfrm>
            <a:off x="6281971" y="1803"/>
            <a:ext cx="18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Artists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A8F0066-5D5E-86B2-80F0-9F5CA257A349}"/>
              </a:ext>
            </a:extLst>
          </p:cNvPr>
          <p:cNvGraphicFramePr>
            <a:graphicFrameLocks noGrp="1"/>
          </p:cNvGraphicFramePr>
          <p:nvPr/>
        </p:nvGraphicFramePr>
        <p:xfrm>
          <a:off x="4745084" y="2501445"/>
          <a:ext cx="7281274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534">
                  <a:extLst>
                    <a:ext uri="{9D8B030D-6E8A-4147-A177-3AD203B41FA5}">
                      <a16:colId xmlns:a16="http://schemas.microsoft.com/office/drawing/2014/main" val="1831529095"/>
                    </a:ext>
                  </a:extLst>
                </a:gridCol>
                <a:gridCol w="1556557">
                  <a:extLst>
                    <a:ext uri="{9D8B030D-6E8A-4147-A177-3AD203B41FA5}">
                      <a16:colId xmlns:a16="http://schemas.microsoft.com/office/drawing/2014/main" val="1873945376"/>
                    </a:ext>
                  </a:extLst>
                </a:gridCol>
                <a:gridCol w="1213546">
                  <a:extLst>
                    <a:ext uri="{9D8B030D-6E8A-4147-A177-3AD203B41FA5}">
                      <a16:colId xmlns:a16="http://schemas.microsoft.com/office/drawing/2014/main" val="2738921146"/>
                    </a:ext>
                  </a:extLst>
                </a:gridCol>
                <a:gridCol w="993416">
                  <a:extLst>
                    <a:ext uri="{9D8B030D-6E8A-4147-A177-3AD203B41FA5}">
                      <a16:colId xmlns:a16="http://schemas.microsoft.com/office/drawing/2014/main" val="3172940390"/>
                    </a:ext>
                  </a:extLst>
                </a:gridCol>
                <a:gridCol w="1433675">
                  <a:extLst>
                    <a:ext uri="{9D8B030D-6E8A-4147-A177-3AD203B41FA5}">
                      <a16:colId xmlns:a16="http://schemas.microsoft.com/office/drawing/2014/main" val="1747291799"/>
                    </a:ext>
                  </a:extLst>
                </a:gridCol>
                <a:gridCol w="1213546">
                  <a:extLst>
                    <a:ext uri="{9D8B030D-6E8A-4147-A177-3AD203B41FA5}">
                      <a16:colId xmlns:a16="http://schemas.microsoft.com/office/drawing/2014/main" val="7966170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PaintingID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ArtistID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CollectorID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SalesPrice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28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2500.00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753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500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925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4000.00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967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924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1006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2021-11-22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50.00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569708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A0D350B-3B0C-2169-993D-BDA069EE42E0}"/>
              </a:ext>
            </a:extLst>
          </p:cNvPr>
          <p:cNvSpPr txBox="1"/>
          <p:nvPr/>
        </p:nvSpPr>
        <p:spPr>
          <a:xfrm>
            <a:off x="4745084" y="2026184"/>
            <a:ext cx="1536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000" dirty="0"/>
              <a:t>Sales</a:t>
            </a:r>
            <a:endParaRPr lang="en-US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C9A808-DF6F-D818-FF41-E765D6BB5A5C}"/>
              </a:ext>
            </a:extLst>
          </p:cNvPr>
          <p:cNvSpPr txBox="1"/>
          <p:nvPr/>
        </p:nvSpPr>
        <p:spPr>
          <a:xfrm>
            <a:off x="382443" y="1207868"/>
            <a:ext cx="436264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000" dirty="0"/>
              <a:t>Solution:</a:t>
            </a:r>
          </a:p>
          <a:p>
            <a:pPr marL="114300"/>
            <a:r>
              <a:rPr lang="en-US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a.FristName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a.LastName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as.SalesSum</a:t>
            </a:r>
            <a:endParaRPr lang="en-US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/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FROM Artists AS a</a:t>
            </a:r>
          </a:p>
          <a:p>
            <a:pPr marL="114300"/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JOIN</a:t>
            </a:r>
          </a:p>
          <a:p>
            <a:pPr marL="114300"/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   (SELECT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ArtistID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, SUM(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SalesPrice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) AS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SalesSum</a:t>
            </a:r>
            <a:endParaRPr lang="en-US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/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   FROM Sales</a:t>
            </a:r>
          </a:p>
          <a:p>
            <a:pPr marL="114300"/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   GROUP BY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ArtistID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) AS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as</a:t>
            </a:r>
            <a:endParaRPr lang="en-US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/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ON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a.AtristID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= </a:t>
            </a:r>
            <a:r>
              <a:rPr lang="en-US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as.AtristID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</a:p>
          <a:p>
            <a:pPr marL="114300"/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B0CCF845-D786-6E23-9ED0-6DE7DCFD165E}"/>
              </a:ext>
            </a:extLst>
          </p:cNvPr>
          <p:cNvGraphicFramePr>
            <a:graphicFrameLocks noGrp="1"/>
          </p:cNvGraphicFramePr>
          <p:nvPr/>
        </p:nvGraphicFramePr>
        <p:xfrm>
          <a:off x="6281971" y="449052"/>
          <a:ext cx="5170714" cy="18990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0229">
                  <a:extLst>
                    <a:ext uri="{9D8B030D-6E8A-4147-A177-3AD203B41FA5}">
                      <a16:colId xmlns:a16="http://schemas.microsoft.com/office/drawing/2014/main" val="798591019"/>
                    </a:ext>
                  </a:extLst>
                </a:gridCol>
                <a:gridCol w="2220685">
                  <a:extLst>
                    <a:ext uri="{9D8B030D-6E8A-4147-A177-3AD203B41FA5}">
                      <a16:colId xmlns:a16="http://schemas.microsoft.com/office/drawing/2014/main" val="3230697893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3880139596"/>
                    </a:ext>
                  </a:extLst>
                </a:gridCol>
              </a:tblGrid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LastName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199027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Thomas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Francesco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780886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Kate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Smith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515627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Natali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Wein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657843"/>
                  </a:ext>
                </a:extLst>
              </a:tr>
              <a:tr h="436039">
                <a:tc>
                  <a:txBody>
                    <a:bodyPr/>
                    <a:lstStyle/>
                    <a:p>
                      <a:r>
                        <a:rPr lang="en-CA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Francesco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Benelli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636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7782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479394" y="1070800"/>
            <a:ext cx="3939688" cy="5583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Week </a:t>
            </a:r>
            <a:r>
              <a:rPr lang="en-US" sz="7200" b="1" dirty="0">
                <a:latin typeface="+mj-lt"/>
                <a:ea typeface="+mj-ea"/>
                <a:cs typeface="+mj-cs"/>
              </a:rPr>
              <a:t>11</a:t>
            </a:r>
            <a:endParaRPr lang="en-US" sz="7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extBox 7">
            <a:extLst>
              <a:ext uri="{FF2B5EF4-FFF2-40B4-BE49-F238E27FC236}">
                <a16:creationId xmlns:a16="http://schemas.microsoft.com/office/drawing/2014/main" id="{D3C44696-81C5-B165-4F4E-21FF8E8932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128959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E3C3C69-E7E6-0285-F574-34FE9CF7EB7B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8" name="Picture 7" descr="A red and white logo&#10;&#10;Description automatically generated">
            <a:extLst>
              <a:ext uri="{FF2B5EF4-FFF2-40B4-BE49-F238E27FC236}">
                <a16:creationId xmlns:a16="http://schemas.microsoft.com/office/drawing/2014/main" id="{44512A75-CCEF-1754-F87F-AB50AF3230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2731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Example: Result Set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122A594-8FB0-8693-D4F8-512B759BA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0271678"/>
              </p:ext>
            </p:extLst>
          </p:nvPr>
        </p:nvGraphicFramePr>
        <p:xfrm>
          <a:off x="2032000" y="2687320"/>
          <a:ext cx="8127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95355533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20922273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835090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LastName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SalesSum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332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Thomas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Black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2003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Kate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Smith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097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Natali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Wein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4250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6875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45130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Example: Result Set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10843B-A9EA-EA3D-6EDE-40B40851124A}"/>
              </a:ext>
            </a:extLst>
          </p:cNvPr>
          <p:cNvSpPr txBox="1"/>
          <p:nvPr/>
        </p:nvSpPr>
        <p:spPr>
          <a:xfrm>
            <a:off x="165642" y="1128351"/>
            <a:ext cx="57017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400" dirty="0"/>
              <a:t>Problem: Calculate the number of paintings purchased through the gallery and by who</a:t>
            </a:r>
          </a:p>
          <a:p>
            <a:pPr marL="114300"/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/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Breakdown: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Display FirstName, Last Name, and the count of paintings purchased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C0ECF7-9B1D-7867-F74B-8350ADFCCF57}"/>
              </a:ext>
            </a:extLst>
          </p:cNvPr>
          <p:cNvSpPr txBox="1"/>
          <p:nvPr/>
        </p:nvSpPr>
        <p:spPr>
          <a:xfrm>
            <a:off x="143871" y="3751808"/>
            <a:ext cx="1188248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User a subquery to count the number of paintings purchased by each collector</a:t>
            </a:r>
          </a:p>
          <a:p>
            <a:pPr marL="114300"/>
            <a:r>
              <a:rPr lang="en-US" sz="2400" dirty="0"/>
              <a:t>Solution:</a:t>
            </a:r>
          </a:p>
          <a:p>
            <a:pPr marL="114300"/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SELECT 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FirstName, </a:t>
            </a:r>
            <a:r>
              <a:rPr lang="en-US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LastName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114300"/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    (SELECT count(*) AS </a:t>
            </a:r>
            <a:r>
              <a:rPr lang="en-US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PaintingsCount</a:t>
            </a:r>
            <a:endParaRPr lang="en-US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/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    FROM Sales</a:t>
            </a:r>
          </a:p>
          <a:p>
            <a:pPr marL="114300"/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    WHERE Collectors.ID = Sales.ID)</a:t>
            </a:r>
          </a:p>
          <a:p>
            <a:pPr marL="114300"/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FROM Collectors</a:t>
            </a: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en-CA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342900">
              <a:buFont typeface="Arial" panose="020B0604020202020204" pitchFamily="34" charset="0"/>
              <a:buChar char="•"/>
            </a:pPr>
            <a:endParaRPr lang="en-US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54A9481-A995-5AC4-9D37-DE9199DD9C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380892"/>
              </p:ext>
            </p:extLst>
          </p:nvPr>
        </p:nvGraphicFramePr>
        <p:xfrm>
          <a:off x="6096000" y="622289"/>
          <a:ext cx="5170714" cy="18990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0229">
                  <a:extLst>
                    <a:ext uri="{9D8B030D-6E8A-4147-A177-3AD203B41FA5}">
                      <a16:colId xmlns:a16="http://schemas.microsoft.com/office/drawing/2014/main" val="798591019"/>
                    </a:ext>
                  </a:extLst>
                </a:gridCol>
                <a:gridCol w="2220685">
                  <a:extLst>
                    <a:ext uri="{9D8B030D-6E8A-4147-A177-3AD203B41FA5}">
                      <a16:colId xmlns:a16="http://schemas.microsoft.com/office/drawing/2014/main" val="3230697893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3880139596"/>
                    </a:ext>
                  </a:extLst>
                </a:gridCol>
              </a:tblGrid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LastName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7199027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Brandon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Cooper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3780886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Laura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Fisher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515627"/>
                  </a:ext>
                </a:extLst>
              </a:tr>
              <a:tr h="344961">
                <a:tc>
                  <a:txBody>
                    <a:bodyPr/>
                    <a:lstStyle/>
                    <a:p>
                      <a:r>
                        <a:rPr lang="en-CA" dirty="0"/>
                        <a:t>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Christina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Buffet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657843"/>
                  </a:ext>
                </a:extLst>
              </a:tr>
              <a:tr h="436039">
                <a:tc>
                  <a:txBody>
                    <a:bodyPr/>
                    <a:lstStyle/>
                    <a:p>
                      <a:r>
                        <a:rPr lang="en-CA" dirty="0"/>
                        <a:t>104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Steve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Stevenson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063644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72784DF-825D-4DD9-722D-AD5266C8BE96}"/>
              </a:ext>
            </a:extLst>
          </p:cNvPr>
          <p:cNvSpPr txBox="1"/>
          <p:nvPr/>
        </p:nvSpPr>
        <p:spPr>
          <a:xfrm>
            <a:off x="6096000" y="175040"/>
            <a:ext cx="18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Collectors</a:t>
            </a:r>
          </a:p>
        </p:txBody>
      </p:sp>
    </p:spTree>
    <p:extLst>
      <p:ext uri="{BB962C8B-B14F-4D97-AF65-F5344CB8AC3E}">
        <p14:creationId xmlns:p14="http://schemas.microsoft.com/office/powerpoint/2010/main" val="38257104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Example: Result Set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E5F4C6A-D191-B874-41F0-62E492B657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4588387"/>
              </p:ext>
            </p:extLst>
          </p:nvPr>
        </p:nvGraphicFramePr>
        <p:xfrm>
          <a:off x="2032000" y="2687320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95355533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20922273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8835090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FirstName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LastName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PaintingsCount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0332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Brandon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Cooper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2003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Laura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Fisher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097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Christina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Buffet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06875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Steve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Stevenson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5558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80203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876692" y="818730"/>
            <a:ext cx="3455821" cy="9968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Summary</a:t>
            </a:r>
            <a:endParaRPr lang="en-US" sz="32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5D997B-14DA-5041-8DBC-8A14004F4762}"/>
              </a:ext>
            </a:extLst>
          </p:cNvPr>
          <p:cNvSpPr txBox="1"/>
          <p:nvPr/>
        </p:nvSpPr>
        <p:spPr>
          <a:xfrm>
            <a:off x="876693" y="1859154"/>
            <a:ext cx="4185164" cy="41221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Subqueries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Examples of </a:t>
            </a:r>
          </a:p>
          <a:p>
            <a:pPr marL="9144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Table (multiple rows and columns)</a:t>
            </a:r>
          </a:p>
          <a:p>
            <a:pPr marL="9144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List</a:t>
            </a:r>
          </a:p>
          <a:p>
            <a:pPr marL="9144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scalar</a:t>
            </a:r>
          </a:p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 descr="A person standing in a room with people in the background&#10;&#10;Description automatically generated">
            <a:extLst>
              <a:ext uri="{FF2B5EF4-FFF2-40B4-BE49-F238E27FC236}">
                <a16:creationId xmlns:a16="http://schemas.microsoft.com/office/drawing/2014/main" id="{7A22DFE5-753F-C22D-7A19-11B2E4356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137" y="1047750"/>
            <a:ext cx="1151572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404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479394" y="1070800"/>
            <a:ext cx="3939688" cy="5583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Week </a:t>
            </a:r>
            <a:r>
              <a:rPr lang="en-US" sz="7200" b="1" dirty="0">
                <a:latin typeface="+mj-lt"/>
                <a:ea typeface="+mj-ea"/>
                <a:cs typeface="+mj-cs"/>
              </a:rPr>
              <a:t>11</a:t>
            </a:r>
            <a:endParaRPr lang="en-US" sz="7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extBox 7">
            <a:extLst>
              <a:ext uri="{FF2B5EF4-FFF2-40B4-BE49-F238E27FC236}">
                <a16:creationId xmlns:a16="http://schemas.microsoft.com/office/drawing/2014/main" id="{D3C44696-81C5-B165-4F4E-21FF8E8932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803165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E3C3C69-E7E6-0285-F574-34FE9CF7EB7B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8" name="Picture 7" descr="A red and white logo&#10;&#10;Description automatically generated">
            <a:extLst>
              <a:ext uri="{FF2B5EF4-FFF2-40B4-BE49-F238E27FC236}">
                <a16:creationId xmlns:a16="http://schemas.microsoft.com/office/drawing/2014/main" id="{44512A75-CCEF-1754-F87F-AB50AF3230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92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Different Result Sets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1C79ED-82E0-C25B-4B69-3D40CBC23FBB}"/>
              </a:ext>
            </a:extLst>
          </p:cNvPr>
          <p:cNvSpPr txBox="1"/>
          <p:nvPr/>
        </p:nvSpPr>
        <p:spPr>
          <a:xfrm>
            <a:off x="405127" y="1128351"/>
            <a:ext cx="1127524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800" dirty="0"/>
              <a:t>All queries produce a result set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800" dirty="0"/>
              <a:t>This result set could be a table of multiple rows and columns, maybe 1 column with multiple rows, maybe just a single row and a single column. 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800" dirty="0"/>
              <a:t>There is actually a classification for these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800" dirty="0"/>
              <a:t>Query result sets can be divided into 3 hierarchical categories</a:t>
            </a:r>
          </a:p>
          <a:p>
            <a:pPr marL="10287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Table – this has at least 1 column and multiple rows </a:t>
            </a:r>
          </a:p>
          <a:p>
            <a:pPr marL="10287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List – this is one column with a number of rows</a:t>
            </a:r>
          </a:p>
          <a:p>
            <a:pPr marL="10287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Scalar – this is 1 row and 1 column, so it produces a single value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800" dirty="0"/>
              <a:t>Note that scalars are also lists and tables, lists are tables, but not scalars, and tables are tables, but not lists or scalars.</a:t>
            </a:r>
          </a:p>
        </p:txBody>
      </p:sp>
    </p:spTree>
    <p:extLst>
      <p:ext uri="{BB962C8B-B14F-4D97-AF65-F5344CB8AC3E}">
        <p14:creationId xmlns:p14="http://schemas.microsoft.com/office/powerpoint/2010/main" val="3525446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Why Type is Important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1C79ED-82E0-C25B-4B69-3D40CBC23FBB}"/>
              </a:ext>
            </a:extLst>
          </p:cNvPr>
          <p:cNvSpPr txBox="1"/>
          <p:nvPr/>
        </p:nvSpPr>
        <p:spPr>
          <a:xfrm>
            <a:off x="405127" y="1128351"/>
            <a:ext cx="112752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800" dirty="0"/>
              <a:t>We can place alternative sources of information inside </a:t>
            </a:r>
            <a:r>
              <a:rPr lang="en-US" sz="2800" dirty="0" err="1"/>
              <a:t>subquries</a:t>
            </a:r>
            <a:r>
              <a:rPr lang="en-US" sz="2800" dirty="0"/>
              <a:t> by nesting queries or placing a subquery inside another query.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800" dirty="0"/>
              <a:t>The type of query that can be placed will depend on where it will be placed.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800" dirty="0"/>
              <a:t>Inserting a sub-query in the FROM clause will require a table (remembering that both lists and scalars are also tables).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800" dirty="0"/>
              <a:t>Sub-queries can also be used within the WHERE clause can include lists and scalars.</a:t>
            </a:r>
          </a:p>
          <a:p>
            <a:pPr marL="10287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Placing a sub-query after an "=" will require a scalar query as the comparison operator requires a single value to be compared.</a:t>
            </a:r>
          </a:p>
          <a:p>
            <a:pPr marL="10287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Placing a sub-query within an IN() comparison operator will accept a list query, as the IN operator contains a comma separated list</a:t>
            </a:r>
          </a:p>
        </p:txBody>
      </p:sp>
    </p:spTree>
    <p:extLst>
      <p:ext uri="{BB962C8B-B14F-4D97-AF65-F5344CB8AC3E}">
        <p14:creationId xmlns:p14="http://schemas.microsoft.com/office/powerpoint/2010/main" val="3091411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pic>
        <p:nvPicPr>
          <p:cNvPr id="7" name="Picture 6" descr="A diagram of a workflow&#10;&#10;Description automatically generated">
            <a:extLst>
              <a:ext uri="{FF2B5EF4-FFF2-40B4-BE49-F238E27FC236}">
                <a16:creationId xmlns:a16="http://schemas.microsoft.com/office/drawing/2014/main" id="{B587CB33-AA77-DF50-8B6E-D51264280C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4139" y="0"/>
            <a:ext cx="8203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40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 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1C79ED-82E0-C25B-4B69-3D40CBC23FBB}"/>
              </a:ext>
            </a:extLst>
          </p:cNvPr>
          <p:cNvSpPr txBox="1"/>
          <p:nvPr/>
        </p:nvSpPr>
        <p:spPr>
          <a:xfrm>
            <a:off x="405127" y="1128351"/>
            <a:ext cx="112752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800" dirty="0"/>
              <a:t>List all the employees, by name, whom work in the city of Seattle! (Do not use JOINS):</a:t>
            </a:r>
          </a:p>
          <a:p>
            <a:pPr marL="114300"/>
            <a:endParaRPr lang="en-US" sz="2800" dirty="0"/>
          </a:p>
          <a:p>
            <a:pPr marL="114300"/>
            <a:r>
              <a:rPr lang="en-US" sz="2800" dirty="0"/>
              <a:t>-- STEP 1</a:t>
            </a:r>
          </a:p>
          <a:p>
            <a:pPr marL="114300"/>
            <a:r>
              <a:rPr lang="en-US" sz="2800" b="1" dirty="0"/>
              <a:t>SELECT </a:t>
            </a:r>
            <a:r>
              <a:rPr lang="en-US" sz="2800" b="1" dirty="0" err="1"/>
              <a:t>location_id</a:t>
            </a:r>
            <a:r>
              <a:rPr lang="en-US" sz="2800" b="1" dirty="0"/>
              <a:t> FROM locations WHERE lower(city) = '</a:t>
            </a:r>
            <a:r>
              <a:rPr lang="en-US" sz="2800" b="1" dirty="0" err="1"/>
              <a:t>seattle</a:t>
            </a:r>
            <a:r>
              <a:rPr lang="en-US" sz="2800" b="1" dirty="0"/>
              <a:t>';</a:t>
            </a:r>
          </a:p>
          <a:p>
            <a:pPr marL="114300"/>
            <a:r>
              <a:rPr lang="en-US" sz="2800" dirty="0"/>
              <a:t>-- let’s say this query returns the value of 1700</a:t>
            </a:r>
          </a:p>
          <a:p>
            <a:pPr marL="114300"/>
            <a:r>
              <a:rPr lang="en-US" sz="2800" dirty="0"/>
              <a:t>-- it must also be noted that although we only got 1 result, it is possible to get more than one, </a:t>
            </a:r>
          </a:p>
          <a:p>
            <a:pPr marL="114300"/>
            <a:r>
              <a:rPr lang="en-US" sz="2800" dirty="0"/>
              <a:t>--     so this must be considered a list query and not a scalar Query</a:t>
            </a:r>
          </a:p>
        </p:txBody>
      </p:sp>
    </p:spTree>
    <p:extLst>
      <p:ext uri="{BB962C8B-B14F-4D97-AF65-F5344CB8AC3E}">
        <p14:creationId xmlns:p14="http://schemas.microsoft.com/office/powerpoint/2010/main" val="570261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 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1C79ED-82E0-C25B-4B69-3D40CBC23FBB}"/>
              </a:ext>
            </a:extLst>
          </p:cNvPr>
          <p:cNvSpPr txBox="1"/>
          <p:nvPr/>
        </p:nvSpPr>
        <p:spPr>
          <a:xfrm>
            <a:off x="405127" y="1128351"/>
            <a:ext cx="1127524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800" dirty="0"/>
              <a:t>Now using this result of 1700 we can get the departments that are in that location or locations.</a:t>
            </a:r>
          </a:p>
          <a:p>
            <a:pPr marL="114300"/>
            <a:endParaRPr lang="en-US" sz="2800" dirty="0"/>
          </a:p>
          <a:p>
            <a:pPr marL="114300"/>
            <a:r>
              <a:rPr lang="en-US" sz="2800" dirty="0"/>
              <a:t>-- STEP 2</a:t>
            </a:r>
          </a:p>
          <a:p>
            <a:pPr marL="114300"/>
            <a:r>
              <a:rPr lang="en-US" sz="2800" b="1" dirty="0"/>
              <a:t>SELECT </a:t>
            </a:r>
            <a:r>
              <a:rPr lang="en-US" sz="2800" b="1" dirty="0" err="1"/>
              <a:t>department_id</a:t>
            </a:r>
            <a:endParaRPr lang="en-US" sz="2800" b="1" dirty="0"/>
          </a:p>
          <a:p>
            <a:pPr marL="114300"/>
            <a:r>
              <a:rPr lang="en-US" sz="2800" b="1" dirty="0"/>
              <a:t>FROM departments</a:t>
            </a:r>
          </a:p>
          <a:p>
            <a:pPr marL="114300"/>
            <a:r>
              <a:rPr lang="en-US" sz="2800" b="1" dirty="0"/>
              <a:t>WHERE </a:t>
            </a:r>
            <a:r>
              <a:rPr lang="en-US" sz="2800" b="1" dirty="0" err="1"/>
              <a:t>location_id</a:t>
            </a:r>
            <a:r>
              <a:rPr lang="en-US" sz="2800" b="1" dirty="0"/>
              <a:t> IN (1700);</a:t>
            </a:r>
          </a:p>
          <a:p>
            <a:pPr marL="114300"/>
            <a:r>
              <a:rPr lang="en-US" sz="2800" dirty="0"/>
              <a:t>-- note that we used IN rather than =, because the previous query may have produced more than one value</a:t>
            </a:r>
          </a:p>
          <a:p>
            <a:pPr marL="114300"/>
            <a:r>
              <a:rPr lang="en-US" sz="2800" dirty="0"/>
              <a:t>-- we might get results like 10, 90, 110, 190</a:t>
            </a:r>
          </a:p>
        </p:txBody>
      </p:sp>
    </p:spTree>
    <p:extLst>
      <p:ext uri="{BB962C8B-B14F-4D97-AF65-F5344CB8AC3E}">
        <p14:creationId xmlns:p14="http://schemas.microsoft.com/office/powerpoint/2010/main" val="2676340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 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1C79ED-82E0-C25B-4B69-3D40CBC23FBB}"/>
              </a:ext>
            </a:extLst>
          </p:cNvPr>
          <p:cNvSpPr txBox="1"/>
          <p:nvPr/>
        </p:nvSpPr>
        <p:spPr>
          <a:xfrm>
            <a:off x="405127" y="1128351"/>
            <a:ext cx="112752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800" dirty="0"/>
              <a:t>Having returned a single column list of </a:t>
            </a:r>
            <a:r>
              <a:rPr lang="en-US" sz="2800" dirty="0" err="1"/>
              <a:t>department_id's</a:t>
            </a:r>
            <a:r>
              <a:rPr lang="en-US" sz="2800" dirty="0"/>
              <a:t> gives us then the opportunity to get the employee information whom work in those departments.</a:t>
            </a:r>
          </a:p>
          <a:p>
            <a:pPr marL="114300"/>
            <a:endParaRPr lang="en-US" sz="2800" dirty="0"/>
          </a:p>
          <a:p>
            <a:pPr marL="114300"/>
            <a:r>
              <a:rPr lang="en-US" sz="2800" dirty="0"/>
              <a:t>-- STEP 3</a:t>
            </a:r>
          </a:p>
          <a:p>
            <a:pPr marL="114300"/>
            <a:r>
              <a:rPr lang="en-US" sz="2800" b="1" dirty="0"/>
              <a:t>SELECT </a:t>
            </a:r>
            <a:r>
              <a:rPr lang="en-US" sz="2800" b="1" dirty="0" err="1"/>
              <a:t>employee_id</a:t>
            </a:r>
            <a:r>
              <a:rPr lang="en-US" sz="2800" b="1" dirty="0"/>
              <a:t>, </a:t>
            </a:r>
            <a:r>
              <a:rPr lang="en-US" sz="2800" b="1" dirty="0" err="1"/>
              <a:t>first_name</a:t>
            </a:r>
            <a:r>
              <a:rPr lang="en-US" sz="2800" b="1" dirty="0"/>
              <a:t>, </a:t>
            </a:r>
            <a:r>
              <a:rPr lang="en-US" sz="2800" b="1" dirty="0" err="1"/>
              <a:t>last_name</a:t>
            </a:r>
            <a:endParaRPr lang="en-US" sz="2800" b="1" dirty="0"/>
          </a:p>
          <a:p>
            <a:pPr marL="114300"/>
            <a:r>
              <a:rPr lang="en-US" sz="2800" b="1" dirty="0"/>
              <a:t>FROM employees</a:t>
            </a:r>
          </a:p>
          <a:p>
            <a:pPr marL="114300"/>
            <a:r>
              <a:rPr lang="en-US" sz="2800" b="1" dirty="0"/>
              <a:t>WHERE </a:t>
            </a:r>
            <a:r>
              <a:rPr lang="en-US" sz="2800" b="1" dirty="0" err="1"/>
              <a:t>department_id</a:t>
            </a:r>
            <a:r>
              <a:rPr lang="en-US" sz="2800" b="1" dirty="0"/>
              <a:t> IN (10, 90, 1010, 1090);</a:t>
            </a:r>
          </a:p>
          <a:p>
            <a:pPr marL="114300"/>
            <a:r>
              <a:rPr lang="en-US" sz="2800" dirty="0"/>
              <a:t>-- this should give us the list employees whom work in Seattle.</a:t>
            </a:r>
          </a:p>
        </p:txBody>
      </p:sp>
    </p:spTree>
    <p:extLst>
      <p:ext uri="{BB962C8B-B14F-4D97-AF65-F5344CB8AC3E}">
        <p14:creationId xmlns:p14="http://schemas.microsoft.com/office/powerpoint/2010/main" val="2563846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2A8124-24D2-471F-A48F-12AE2D3BCBA3}"/>
              </a:ext>
            </a:extLst>
          </p:cNvPr>
          <p:cNvSpPr txBox="1"/>
          <p:nvPr/>
        </p:nvSpPr>
        <p:spPr>
          <a:xfrm>
            <a:off x="1504584" y="360703"/>
            <a:ext cx="10589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/>
            <a:r>
              <a:rPr lang="en-US" sz="2800" b="1" dirty="0">
                <a:latin typeface="Calibri" panose="020F0502020204030204" pitchFamily="34" charset="0"/>
              </a:rPr>
              <a:t>Example 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331C92-E951-F1F8-E040-AA2433AA9D91}"/>
              </a:ext>
            </a:extLst>
          </p:cNvPr>
          <p:cNvSpPr/>
          <p:nvPr/>
        </p:nvSpPr>
        <p:spPr>
          <a:xfrm>
            <a:off x="0" y="734000"/>
            <a:ext cx="1136823" cy="76263"/>
          </a:xfrm>
          <a:prstGeom prst="rect">
            <a:avLst/>
          </a:prstGeom>
          <a:solidFill>
            <a:srgbClr val="DA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 descr="A red and white logo&#10;&#10;Description automatically generated">
            <a:extLst>
              <a:ext uri="{FF2B5EF4-FFF2-40B4-BE49-F238E27FC236}">
                <a16:creationId xmlns:a16="http://schemas.microsoft.com/office/drawing/2014/main" id="{48630494-4010-491D-06FC-39D85803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8" y="284481"/>
            <a:ext cx="898276" cy="338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1C79ED-82E0-C25B-4B69-3D40CBC23FBB}"/>
              </a:ext>
            </a:extLst>
          </p:cNvPr>
          <p:cNvSpPr txBox="1"/>
          <p:nvPr/>
        </p:nvSpPr>
        <p:spPr>
          <a:xfrm>
            <a:off x="405127" y="1128351"/>
            <a:ext cx="1127524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/>
            <a:r>
              <a:rPr lang="en-US" sz="2400" dirty="0"/>
              <a:t>-- first we will replace 'Seattle' from Step 1 above with a parameter</a:t>
            </a:r>
          </a:p>
          <a:p>
            <a:pPr marL="114300"/>
            <a:r>
              <a:rPr lang="en-US" sz="2400" b="1" dirty="0"/>
              <a:t>SELECT </a:t>
            </a:r>
            <a:r>
              <a:rPr lang="en-US" sz="2400" b="1" dirty="0" err="1"/>
              <a:t>location_id</a:t>
            </a:r>
            <a:r>
              <a:rPr lang="en-US" sz="2400" b="1" dirty="0"/>
              <a:t> </a:t>
            </a:r>
          </a:p>
          <a:p>
            <a:pPr marL="114300"/>
            <a:r>
              <a:rPr lang="en-US" sz="2400" b="1" dirty="0"/>
              <a:t>FROM locations </a:t>
            </a:r>
          </a:p>
          <a:p>
            <a:pPr marL="114300"/>
            <a:r>
              <a:rPr lang="en-US" sz="2400" b="1" dirty="0"/>
              <a:t>WHERE lower(city) LIKE '%' || TRIM(lower(&amp;</a:t>
            </a:r>
            <a:r>
              <a:rPr lang="en-US" sz="2400" b="1" dirty="0" err="1"/>
              <a:t>cityInput</a:t>
            </a:r>
            <a:r>
              <a:rPr lang="en-US" sz="2400" b="1" dirty="0"/>
              <a:t>)) || '%';</a:t>
            </a:r>
          </a:p>
          <a:p>
            <a:pPr marL="114300"/>
            <a:r>
              <a:rPr lang="en-US" sz="2400" dirty="0"/>
              <a:t>-- this allows us to find the </a:t>
            </a:r>
            <a:r>
              <a:rPr lang="en-US" sz="2400" dirty="0" err="1"/>
              <a:t>location_ids</a:t>
            </a:r>
            <a:r>
              <a:rPr lang="en-US" sz="2400" dirty="0"/>
              <a:t> from any city typed in by a user.</a:t>
            </a:r>
          </a:p>
          <a:p>
            <a:pPr marL="114300"/>
            <a:endParaRPr lang="en-US" sz="2400" dirty="0"/>
          </a:p>
          <a:p>
            <a:pPr marL="114300"/>
            <a:r>
              <a:rPr lang="en-US" sz="2400" dirty="0"/>
              <a:t>-- Next we will take step 2 and replace the value 1700 with the query that got us that value, with the parameter</a:t>
            </a:r>
          </a:p>
          <a:p>
            <a:pPr marL="114300"/>
            <a:r>
              <a:rPr lang="en-US" sz="2400" b="1" dirty="0"/>
              <a:t>SELECT </a:t>
            </a:r>
            <a:r>
              <a:rPr lang="en-US" sz="2400" b="1" dirty="0" err="1"/>
              <a:t>department_id</a:t>
            </a:r>
            <a:endParaRPr lang="en-US" sz="2400" b="1" dirty="0"/>
          </a:p>
          <a:p>
            <a:pPr marL="114300"/>
            <a:r>
              <a:rPr lang="en-US" sz="2400" b="1" dirty="0"/>
              <a:t>FROM departments</a:t>
            </a:r>
          </a:p>
          <a:p>
            <a:pPr marL="114300"/>
            <a:r>
              <a:rPr lang="en-US" sz="2400" b="1" dirty="0"/>
              <a:t>WHERE </a:t>
            </a:r>
            <a:r>
              <a:rPr lang="en-US" sz="2400" b="1" dirty="0" err="1"/>
              <a:t>location_id</a:t>
            </a:r>
            <a:r>
              <a:rPr lang="en-US" sz="2400" b="1" dirty="0"/>
              <a:t> IN (</a:t>
            </a:r>
          </a:p>
          <a:p>
            <a:pPr marL="114300"/>
            <a:r>
              <a:rPr lang="en-US" sz="2400" b="1" dirty="0"/>
              <a:t>    SELECT </a:t>
            </a:r>
            <a:r>
              <a:rPr lang="en-US" sz="2400" b="1" dirty="0" err="1"/>
              <a:t>location_id</a:t>
            </a:r>
            <a:r>
              <a:rPr lang="en-US" sz="2400" b="1" dirty="0"/>
              <a:t> </a:t>
            </a:r>
          </a:p>
          <a:p>
            <a:pPr marL="114300"/>
            <a:r>
              <a:rPr lang="en-US" sz="2400" b="1" dirty="0"/>
              <a:t>    FROM locations </a:t>
            </a:r>
          </a:p>
          <a:p>
            <a:pPr marL="114300"/>
            <a:r>
              <a:rPr lang="en-US" sz="2400" b="1" dirty="0"/>
              <a:t>    WHERE lower(city) LIKE '%' || TRIM(lower(&amp;</a:t>
            </a:r>
            <a:r>
              <a:rPr lang="en-US" sz="2400" b="1" dirty="0" err="1"/>
              <a:t>cityInput</a:t>
            </a:r>
            <a:r>
              <a:rPr lang="en-US" sz="2400" b="1" dirty="0"/>
              <a:t>)) || '%'</a:t>
            </a:r>
          </a:p>
          <a:p>
            <a:pPr marL="114300"/>
            <a:r>
              <a:rPr lang="en-US" sz="2400" b="1" dirty="0"/>
              <a:t>    );</a:t>
            </a:r>
          </a:p>
        </p:txBody>
      </p:sp>
    </p:spTree>
    <p:extLst>
      <p:ext uri="{BB962C8B-B14F-4D97-AF65-F5344CB8AC3E}">
        <p14:creationId xmlns:p14="http://schemas.microsoft.com/office/powerpoint/2010/main" val="2353778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471624DC958C248A44260B9EBEF1417" ma:contentTypeVersion="4" ma:contentTypeDescription="Create a new document." ma:contentTypeScope="" ma:versionID="f90e604a8d17f0fead97cac959935194">
  <xsd:schema xmlns:xsd="http://www.w3.org/2001/XMLSchema" xmlns:xs="http://www.w3.org/2001/XMLSchema" xmlns:p="http://schemas.microsoft.com/office/2006/metadata/properties" xmlns:ns2="5e0e28c6-023f-43e8-b40a-1a9fafccdbf9" targetNamespace="http://schemas.microsoft.com/office/2006/metadata/properties" ma:root="true" ma:fieldsID="218cf6c428c5c58ec2f8a38272c34529" ns2:_="">
    <xsd:import namespace="5e0e28c6-023f-43e8-b40a-1a9fafccdbf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0e28c6-023f-43e8-b40a-1a9fafccdbf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173A63-4C7A-426C-91AC-5380833E718B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5e0e28c6-023f-43e8-b40a-1a9fafccdbf9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E79FBCB-6AC4-4FF7-A544-71731BBCCE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9A4438D-2140-432D-A88A-E0A2A658F1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0e28c6-023f-43e8-b40a-1a9fafccdbf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30945</TotalTime>
  <Words>1587</Words>
  <Application>Microsoft Office PowerPoint</Application>
  <PresentationFormat>Widescreen</PresentationFormat>
  <Paragraphs>470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Introduction to Database 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Chapleau</dc:creator>
  <cp:lastModifiedBy>J Short</cp:lastModifiedBy>
  <cp:revision>753</cp:revision>
  <dcterms:created xsi:type="dcterms:W3CDTF">2020-05-27T12:36:24Z</dcterms:created>
  <dcterms:modified xsi:type="dcterms:W3CDTF">2024-07-26T17:49:12Z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0x0101005471624DC958C248A44260B9EBEF1417</vt:lpwstr>
  </property>
</Properties>
</file>

<file path=docProps/thumbnail.jpeg>
</file>